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9" r:id="rId4"/>
    <p:sldId id="260" r:id="rId5"/>
    <p:sldId id="261" r:id="rId6"/>
    <p:sldId id="27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7" r:id="rId15"/>
    <p:sldId id="278" r:id="rId16"/>
    <p:sldId id="279" r:id="rId17"/>
    <p:sldId id="280" r:id="rId18"/>
    <p:sldId id="282" r:id="rId19"/>
    <p:sldId id="281" r:id="rId20"/>
    <p:sldId id="283" r:id="rId21"/>
    <p:sldId id="269" r:id="rId22"/>
    <p:sldId id="274" r:id="rId23"/>
    <p:sldId id="270" r:id="rId24"/>
    <p:sldId id="275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3200400"/>
          </a:xfrm>
        </p:spPr>
        <p:txBody>
          <a:bodyPr/>
          <a:lstStyle/>
          <a:p>
            <a:r>
              <a:rPr lang="ru-RU" sz="2000" dirty="0" smtClean="0"/>
              <a:t>ФГОС ДО Образовательная область «Речевое развитие» 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 </a:t>
            </a:r>
            <a:r>
              <a:rPr lang="ru-RU" sz="3600" b="0" i="1" dirty="0" smtClean="0"/>
              <a:t>«Актуальные проблемы речевого развития детей дошкольного возраста»»     </a:t>
            </a:r>
            <a:endParaRPr lang="ru-RU" sz="3600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2200" y="4876800"/>
            <a:ext cx="6477000" cy="1143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 : воспитатель МДОУ «Детский сад №8 «Радуга»»         Теркина Н.Ю.</a:t>
            </a:r>
          </a:p>
          <a:p>
            <a:r>
              <a:rPr lang="ru-RU" dirty="0" smtClean="0"/>
              <a:t>        Сухой Овраг 2018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81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Классификация методов развития речи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0600" y="1143000"/>
            <a:ext cx="7391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                                                           Наглядные</a:t>
            </a:r>
          </a:p>
          <a:p>
            <a:r>
              <a:rPr lang="ru-RU" dirty="0" smtClean="0"/>
              <a:t>Непосредственное наблюдение и его разновидности (наблюдения в природе, целевые прогулки, экскурсии; опосредованное наблюдение (изобразительная наглядность: рассматривание игрушек, картин, презентаций)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6800" y="2971800"/>
            <a:ext cx="7315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                                                     Словесные </a:t>
            </a:r>
          </a:p>
          <a:p>
            <a:r>
              <a:rPr lang="ru-RU" sz="2000" dirty="0" smtClean="0"/>
              <a:t>Чтение и рассказывание художественных произведений Заучивание наизусть, пересказ, обобщающая беседа Рассказывание без опоры на наглядный материал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6800" y="4876800"/>
            <a:ext cx="7391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                                                    Практические</a:t>
            </a:r>
          </a:p>
          <a:p>
            <a:r>
              <a:rPr lang="ru-RU" sz="2000" dirty="0" smtClean="0"/>
              <a:t> Дидактические игры, игры драматизации, инсценировки, дидактические упражнения, хороводные игры, пластические этюды, икт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3048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Приемы развития речи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3000" y="1143000"/>
            <a:ext cx="678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                                              Словесные </a:t>
            </a:r>
            <a:endParaRPr lang="en-US" sz="2000" dirty="0" smtClean="0"/>
          </a:p>
          <a:p>
            <a:r>
              <a:rPr lang="ru-RU" sz="2000" dirty="0" smtClean="0"/>
              <a:t>речевой образец, повторное проговаривание, объяснение, указания, вопрос, положительная оценка детской речи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3000" y="2438400"/>
            <a:ext cx="6781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                                               Наглядные</a:t>
            </a:r>
            <a:endParaRPr lang="en-US" sz="2000" dirty="0" smtClean="0"/>
          </a:p>
          <a:p>
            <a:r>
              <a:rPr lang="ru-RU" sz="2000" dirty="0" smtClean="0"/>
              <a:t> показ иллюстративного материала, показ положения органов артикуляции при обучении правильному звукопроизношению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3000" y="4267200"/>
            <a:ext cx="68580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                                                 Игровые </a:t>
            </a:r>
            <a:endParaRPr lang="en-US" sz="2000" dirty="0" smtClean="0"/>
          </a:p>
          <a:p>
            <a:r>
              <a:rPr lang="ru-RU" sz="2000" dirty="0" smtClean="0"/>
              <a:t>Игровое событийное развертывание, игровые проблемно – практические ситуации, игра драматизация с акцентом на эмоциональное переживание, имитационно – моделирующие игры, ролевые обучающие игры, дидактические игры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096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Воспитание любви и интереса к художественному слову </a:t>
            </a:r>
            <a:endParaRPr lang="en-US" sz="2400" b="1" dirty="0" smtClean="0"/>
          </a:p>
          <a:p>
            <a:r>
              <a:rPr lang="ru-RU" sz="2400" b="1" dirty="0" smtClean="0"/>
              <a:t>Знакомство детей с художественной литературой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ru-RU" dirty="0" smtClean="0"/>
              <a:t> </a:t>
            </a:r>
            <a:r>
              <a:rPr lang="ru-RU" b="1" u="sng" dirty="0" smtClean="0"/>
              <a:t>Цель: формирование интереса и потребности в чтении (восприятии книг)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2362200"/>
            <a:ext cx="1398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ЗАДАЧИ</a:t>
            </a:r>
            <a:endParaRPr lang="ru-RU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2895600"/>
            <a:ext cx="16002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Вызвать интерес к художественной литературе как средству познания, приобщения познания, приобщения к словесному искусству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19400" y="2895600"/>
            <a:ext cx="16002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Развивать художественное восприятие и эстетический вкус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8200" y="2895600"/>
            <a:ext cx="1752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Формировать и совершенствовать связную речь, поощрять собственное словесное творчество, данные в художественном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34200" y="2895600"/>
            <a:ext cx="18288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Развивать литературную речь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04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Формы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1143000"/>
            <a:ext cx="243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Чтение литературного произведения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2000" y="1066800"/>
            <a:ext cx="2514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Чтение литературного произведения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3657600" y="1066800"/>
            <a:ext cx="2286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Рассказывание литературного произведения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6248400" y="990600"/>
            <a:ext cx="2209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Сочинение по мотивам прочитанного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685800" y="2590800"/>
            <a:ext cx="2209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Обсуждение литературного произведения</a:t>
            </a:r>
            <a:endParaRPr lang="ru-RU" sz="1600" dirty="0"/>
          </a:p>
        </p:txBody>
      </p:sp>
      <p:sp>
        <p:nvSpPr>
          <p:cNvPr id="15" name="Овал 14"/>
          <p:cNvSpPr/>
          <p:nvPr/>
        </p:nvSpPr>
        <p:spPr>
          <a:xfrm>
            <a:off x="3124200" y="3429000"/>
            <a:ext cx="2133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Беседы о прочитанном</a:t>
            </a:r>
            <a:endParaRPr lang="ru-RU" sz="1600" dirty="0"/>
          </a:p>
        </p:txBody>
      </p:sp>
      <p:sp>
        <p:nvSpPr>
          <p:cNvPr id="16" name="Овал 15"/>
          <p:cNvSpPr/>
          <p:nvPr/>
        </p:nvSpPr>
        <p:spPr>
          <a:xfrm>
            <a:off x="6096000" y="2895600"/>
            <a:ext cx="2590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/>
              <a:t>Инсценирование</a:t>
            </a:r>
            <a:r>
              <a:rPr lang="ru-RU" sz="1600" dirty="0" smtClean="0"/>
              <a:t> литературного произведения </a:t>
            </a:r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990600" y="4724400"/>
            <a:ext cx="2286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Театрализованная игра </a:t>
            </a:r>
            <a:endParaRPr lang="ru-RU" sz="1600" dirty="0"/>
          </a:p>
        </p:txBody>
      </p:sp>
      <p:sp>
        <p:nvSpPr>
          <p:cNvPr id="18" name="Овал 17"/>
          <p:cNvSpPr/>
          <p:nvPr/>
        </p:nvSpPr>
        <p:spPr>
          <a:xfrm>
            <a:off x="5334000" y="4724400"/>
            <a:ext cx="2209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Продуктивная деятельность по мотивам прочитанного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008000"/>
                </a:solidFill>
              </a:rPr>
              <a:t>Требования к речи педагога ДОУ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Правильность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Точность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Логичность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Чистота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Выразительность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Богатство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Уместность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Условия для успешного развития речи</a:t>
            </a:r>
            <a:endParaRPr lang="ru-RU" dirty="0"/>
          </a:p>
        </p:txBody>
      </p:sp>
      <p:pic>
        <p:nvPicPr>
          <p:cNvPr id="4" name="Содержимое 3" descr="CIMG18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4" name="Содержимое 13" descr="CIMG10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142984"/>
            <a:ext cx="3900486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чудо эти книжки!</a:t>
            </a:r>
            <a:br>
              <a:rPr lang="ru-RU" sz="20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любят их детишки!</a:t>
            </a:r>
            <a:br>
              <a:rPr lang="ru-RU" sz="20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Регулярно их читаем,</a:t>
            </a:r>
            <a:br>
              <a:rPr lang="ru-RU" sz="20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 знаний получаем!</a:t>
            </a:r>
            <a:endParaRPr lang="ru-RU" dirty="0"/>
          </a:p>
        </p:txBody>
      </p:sp>
      <p:pic>
        <p:nvPicPr>
          <p:cNvPr id="10" name="Содержимое 9" descr="CIMG99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3" name="Содержимое 12" descr="CIMG10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14422"/>
            <a:ext cx="4038600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085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детям условия </a:t>
            </a:r>
            <a:b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обогащения словаря </a:t>
            </a:r>
            <a:endParaRPr lang="ru-RU" sz="2200" dirty="0"/>
          </a:p>
        </p:txBody>
      </p:sp>
      <p:pic>
        <p:nvPicPr>
          <p:cNvPr id="4" name="Содержимое 3" descr="CIMG1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2786082" cy="3143272"/>
          </a:xfrm>
        </p:spPr>
      </p:pic>
      <p:pic>
        <p:nvPicPr>
          <p:cNvPr id="6" name="Рисунок 5" descr="CIMG1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571612"/>
            <a:ext cx="2286016" cy="2071702"/>
          </a:xfrm>
          <a:prstGeom prst="rect">
            <a:avLst/>
          </a:prstGeom>
        </p:spPr>
      </p:pic>
      <p:pic>
        <p:nvPicPr>
          <p:cNvPr id="7" name="Рисунок 6" descr="CIMG1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57166"/>
            <a:ext cx="2286016" cy="2643206"/>
          </a:xfrm>
          <a:prstGeom prst="rect">
            <a:avLst/>
          </a:prstGeom>
        </p:spPr>
      </p:pic>
      <p:pic>
        <p:nvPicPr>
          <p:cNvPr id="8" name="Рисунок 7" descr="CIMG08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4000504"/>
            <a:ext cx="407196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spc="300" dirty="0">
                <a:ln w="11430" cmpd="sng">
                  <a:noFill/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Приемы и методы ТРИЗ</a:t>
            </a:r>
            <a:br>
              <a:rPr lang="ru-RU" b="1" spc="300" dirty="0">
                <a:ln w="11430" cmpd="sng">
                  <a:noFill/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Спасательные ситуации в сказках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Сказки от «живых» капель и клякс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Моделирование сказок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Коллаж из сказок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Сказки «по-новому»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IMG1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643182"/>
            <a:ext cx="4572032" cy="2928958"/>
          </a:xfrm>
          <a:prstGeom prst="rect">
            <a:avLst/>
          </a:prstGeom>
        </p:spPr>
      </p:pic>
      <p:pic>
        <p:nvPicPr>
          <p:cNvPr id="9" name="Рисунок 8" descr="CIMG1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392909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 indent="450850" eaLnBrk="0" fontAlgn="base" hangingPunct="0">
              <a:lnSpc>
                <a:spcPct val="200000"/>
              </a:lnSpc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связную речь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Уделяют специальное внимание развитию у детей понимания речи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4" name="Содержимое 3" descr="CIMG1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81138"/>
            <a:ext cx="1500198" cy="1804986"/>
          </a:xfrm>
        </p:spPr>
      </p:pic>
      <p:pic>
        <p:nvPicPr>
          <p:cNvPr id="6" name="Рисунок 5" descr="CIMG1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85860"/>
            <a:ext cx="1857388" cy="1571636"/>
          </a:xfrm>
          <a:prstGeom prst="rect">
            <a:avLst/>
          </a:prstGeom>
        </p:spPr>
      </p:pic>
      <p:pic>
        <p:nvPicPr>
          <p:cNvPr id="12" name="Рисунок 11" descr="CIMG13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000372"/>
            <a:ext cx="2643206" cy="2571768"/>
          </a:xfrm>
          <a:prstGeom prst="rect">
            <a:avLst/>
          </a:prstGeom>
        </p:spPr>
      </p:pic>
      <p:pic>
        <p:nvPicPr>
          <p:cNvPr id="14" name="Рисунок 13" descr="CIMG1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643314"/>
            <a:ext cx="357190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751344"/>
            <a:ext cx="762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Требования Стандарта к результатам освоения программы представлены в виде </a:t>
            </a:r>
            <a:r>
              <a:rPr lang="ru-RU" b="1" u="sng" dirty="0" smtClean="0"/>
              <a:t>целевых ориентиров дошкольного образования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На этапе завершения дошкольного образования ребенок достаточно хорошо владеет устной речью, может выражать свои мысли и желания, использовать речь для выражения своих мыслей, чувств, желаний, построения речевого высказывания в ситуации общения, выделять звуки в словах, у ребенка складываются предпосылки грамотности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r>
              <a:rPr lang="ru-RU" b="1" u="sng" dirty="0" smtClean="0"/>
              <a:t>Речевое развитие по-прежнему остается наиболее актуальным в дошкольном возрасте. </a:t>
            </a:r>
          </a:p>
          <a:p>
            <a:endParaRPr lang="ru-RU" b="1" dirty="0" smtClean="0"/>
          </a:p>
          <a:p>
            <a:r>
              <a:rPr lang="ru-RU" b="1" u="sng" dirty="0" smtClean="0"/>
              <a:t>Основная цель речевого развития - формирование устной речи и навыков </a:t>
            </a:r>
            <a:r>
              <a:rPr lang="ru-RU" b="1" dirty="0" smtClean="0"/>
              <a:t>речевого общения с окружающими на основе овладения литературным языком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 indent="450850" eaLnBrk="0" fontAlgn="base" hangingPunct="0">
              <a:lnSpc>
                <a:spcPct val="200000"/>
              </a:lnSpc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связную речь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Уделяют специальное внимание развитию у детей понимания речи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4" name="Содержимое 3" descr="CIMG1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81138"/>
            <a:ext cx="1500198" cy="1804986"/>
          </a:xfrm>
        </p:spPr>
      </p:pic>
      <p:pic>
        <p:nvPicPr>
          <p:cNvPr id="6" name="Рисунок 5" descr="CIMG1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85860"/>
            <a:ext cx="1857388" cy="1571636"/>
          </a:xfrm>
          <a:prstGeom prst="rect">
            <a:avLst/>
          </a:prstGeom>
        </p:spPr>
      </p:pic>
      <p:pic>
        <p:nvPicPr>
          <p:cNvPr id="12" name="Рисунок 11" descr="CIMG13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000372"/>
            <a:ext cx="2643206" cy="2571768"/>
          </a:xfrm>
          <a:prstGeom prst="rect">
            <a:avLst/>
          </a:prstGeom>
        </p:spPr>
      </p:pic>
      <p:pic>
        <p:nvPicPr>
          <p:cNvPr id="14" name="Рисунок 13" descr="CIMG1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643314"/>
            <a:ext cx="357190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0"/>
            <a:ext cx="8305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Основные принципы организации работы по воспитанию у детей интереса к художественному слову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000" dirty="0" smtClean="0"/>
              <a:t>Ежедневное чтение детям вслух является обязательным и рассматривается </a:t>
            </a:r>
            <a:r>
              <a:rPr lang="ru-RU" sz="2000" b="1" dirty="0" smtClean="0"/>
              <a:t>как традиция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dirty="0" smtClean="0"/>
              <a:t>В отборе художественных текстов учитываются предпочтения педагогов и особенности детей, а также способность книги конкурировать с </a:t>
            </a:r>
            <a:r>
              <a:rPr lang="ru-RU" dirty="0" err="1" smtClean="0"/>
              <a:t>видиотехникой</a:t>
            </a:r>
            <a:r>
              <a:rPr lang="ru-RU" dirty="0" smtClean="0"/>
              <a:t> не только на уровне содержания, но и на уровне зрительного ряда </a:t>
            </a:r>
          </a:p>
          <a:p>
            <a:endParaRPr lang="ru-RU" sz="1400" dirty="0" smtClean="0"/>
          </a:p>
          <a:p>
            <a:r>
              <a:rPr lang="ru-RU" dirty="0" smtClean="0"/>
              <a:t>Создание по поводу художественной литературы </a:t>
            </a:r>
            <a:r>
              <a:rPr lang="ru-RU" dirty="0" err="1" smtClean="0"/>
              <a:t>детско</a:t>
            </a:r>
            <a:r>
              <a:rPr lang="ru-RU" dirty="0" smtClean="0"/>
              <a:t> – родительских проектов с включением различных видов деятельности: игровой, продуктивной, коммуникативной, познавательно – исследовательской, в ходе чего создаются целостные проекты в виде книг – самоделок, выставок изобразительного творчества, макетов, плакатов, карт и схем, сценариев, викторин, досугов, </a:t>
            </a:r>
            <a:r>
              <a:rPr lang="ru-RU" dirty="0" err="1" smtClean="0"/>
              <a:t>детско</a:t>
            </a:r>
            <a:r>
              <a:rPr lang="ru-RU" dirty="0" smtClean="0"/>
              <a:t> – родительских праздников и др.</a:t>
            </a:r>
          </a:p>
          <a:p>
            <a:endParaRPr lang="ru-RU" sz="1400" dirty="0" smtClean="0"/>
          </a:p>
          <a:p>
            <a:r>
              <a:rPr lang="ru-RU" dirty="0" smtClean="0"/>
              <a:t>Отказ от обучающих занятий по ознакомлению с художественной литературой в пользу свободного </a:t>
            </a:r>
            <a:r>
              <a:rPr lang="ru-RU" dirty="0" err="1" smtClean="0"/>
              <a:t>непринудительного</a:t>
            </a:r>
            <a:r>
              <a:rPr lang="ru-RU" dirty="0" smtClean="0"/>
              <a:t> чтения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Источниками развития выразительности детской речи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Устное народное творчество.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Художественная литература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Речь воспитателя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46198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3716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Самым мощным, самым эффективным средством развития связной, образной, выразительной и культурной речи - является СКАЗКА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8534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развития речи детей раннего возраста используются </a:t>
            </a:r>
            <a:endParaRPr lang="en-US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и занятия, которые включают:</a:t>
            </a:r>
            <a:endParaRPr lang="en-US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потешки</a:t>
            </a: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хороводы, игры сюжетными игрушками, игры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инсценировки звукоподражательные и др. ;</a:t>
            </a:r>
            <a:endParaRPr lang="en-US" sz="1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и рассказывание сказок, стихов, историй;</a:t>
            </a:r>
            <a:endParaRPr lang="en-US" sz="1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и обсуждение иллюстраций к произведениям детской литературы;</a:t>
            </a:r>
            <a:endParaRPr lang="en-US" sz="1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занятия с предметными и сюжетными картинками;</a:t>
            </a:r>
            <a:endParaRPr lang="en-US" sz="1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разгадывание простых загадок;</a:t>
            </a:r>
            <a:endParaRPr lang="en-US" sz="1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игры направленные на развитие мелкой моторики.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228600"/>
            <a:ext cx="4430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Технологический подход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066800"/>
            <a:ext cx="7620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</a:t>
            </a:r>
            <a:r>
              <a:rPr lang="ru-RU" sz="1600" dirty="0" smtClean="0"/>
              <a:t>технологии </a:t>
            </a:r>
            <a:r>
              <a:rPr lang="ru-RU" sz="1600" i="1" dirty="0" smtClean="0"/>
              <a:t>(артикуляционные упражнения, пальчиковая гимнастика, речь с движением, релаксационные упражнения, </a:t>
            </a:r>
            <a:r>
              <a:rPr lang="ru-RU" sz="1600" i="1" dirty="0" err="1" smtClean="0"/>
              <a:t>самомассаж</a:t>
            </a:r>
            <a:r>
              <a:rPr lang="ru-RU" sz="1600" i="1" dirty="0" smtClean="0"/>
              <a:t>, закаливающие процедуры, дыхательная гимнастика, ритмопластика) </a:t>
            </a:r>
          </a:p>
          <a:p>
            <a:endParaRPr lang="ru-RU" sz="1600" dirty="0" smtClean="0"/>
          </a:p>
          <a:p>
            <a:r>
              <a:rPr lang="ru-RU" dirty="0" smtClean="0"/>
              <a:t>• Технологии проектной деятельности</a:t>
            </a:r>
          </a:p>
          <a:p>
            <a:r>
              <a:rPr lang="ru-RU" dirty="0" smtClean="0"/>
              <a:t>• Технологии исследовательской деятельности </a:t>
            </a:r>
          </a:p>
          <a:p>
            <a:r>
              <a:rPr lang="ru-RU" dirty="0" smtClean="0"/>
              <a:t>• Информационно – коммуникативные технологии</a:t>
            </a:r>
          </a:p>
          <a:p>
            <a:r>
              <a:rPr lang="ru-RU" sz="1600" dirty="0" smtClean="0"/>
              <a:t> </a:t>
            </a:r>
            <a:r>
              <a:rPr lang="ru-RU" sz="1600" i="1" dirty="0" smtClean="0"/>
              <a:t>(сегодня ИКТ начинают занимать свою </a:t>
            </a:r>
            <a:r>
              <a:rPr lang="ru-RU" sz="1600" i="1" dirty="0" err="1" smtClean="0"/>
              <a:t>нищу</a:t>
            </a:r>
            <a:r>
              <a:rPr lang="ru-RU" sz="1600" i="1" dirty="0" smtClean="0"/>
              <a:t> в воспитательном - образовательном пространстве ДО ,компьютерные программы ,интерактивный DVD, система презентаций по развитию речи, компьютерные игры)</a:t>
            </a:r>
          </a:p>
          <a:p>
            <a:endParaRPr lang="ru-RU" sz="1600" dirty="0" smtClean="0"/>
          </a:p>
          <a:p>
            <a:r>
              <a:rPr lang="ru-RU" dirty="0" smtClean="0"/>
              <a:t> • Личностно – ориентированные технологии </a:t>
            </a:r>
          </a:p>
          <a:p>
            <a:r>
              <a:rPr lang="ru-RU" sz="1600" i="1" dirty="0" smtClean="0"/>
              <a:t>(индивидуальная работа, помощь в овладении речевыми способами общения, создание определенных условий и ситуаций для раскрытия потенциала ребенка, стимулирования положительной мотивации к познавательной и речевой деятельности</a:t>
            </a:r>
            <a:r>
              <a:rPr lang="ru-RU" sz="1600" dirty="0" smtClean="0"/>
              <a:t>) </a:t>
            </a:r>
          </a:p>
          <a:p>
            <a:endParaRPr lang="ru-RU" sz="1600" dirty="0" smtClean="0"/>
          </a:p>
          <a:p>
            <a:r>
              <a:rPr lang="ru-RU" dirty="0" smtClean="0"/>
              <a:t>• Технологии создания </a:t>
            </a:r>
            <a:r>
              <a:rPr lang="ru-RU" dirty="0" err="1" smtClean="0"/>
              <a:t>портфолио</a:t>
            </a:r>
            <a:r>
              <a:rPr lang="ru-RU" dirty="0" smtClean="0"/>
              <a:t> дошкольника </a:t>
            </a:r>
          </a:p>
          <a:p>
            <a:r>
              <a:rPr lang="ru-RU" dirty="0" smtClean="0"/>
              <a:t>• Игровые технологии /развивающие игры, творческие игры…/</a:t>
            </a:r>
          </a:p>
          <a:p>
            <a:r>
              <a:rPr lang="ru-RU" dirty="0" smtClean="0"/>
              <a:t>• Технологии </a:t>
            </a:r>
            <a:r>
              <a:rPr lang="ru-RU" dirty="0" err="1" smtClean="0"/>
              <a:t>триз</a:t>
            </a:r>
            <a:r>
              <a:rPr lang="ru-RU" dirty="0" smtClean="0"/>
              <a:t>, мнемотехники и др.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5800" y="304800"/>
            <a:ext cx="7772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Выделены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факторы успешного речевого развития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которые являются своеобразной памяткой для родителей: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Эмоциональное общение с ребёнком с момента рождения.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Создавать условия для общения с другими детьми.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Речь взрослого - пример для подражания.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Развивать мелкую моторику руки, это ведёт к развитию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Совместные игры взрослого и ребёнка.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Чтение художественной литературы, разучивание стихов.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Удовлетворение любознательности ребёнка, ответы на все его "почему".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Совместные выезды на природу, экскурсии, посещения музеев.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Удачи в работе!</a:t>
            </a:r>
          </a:p>
          <a:p>
            <a:endParaRPr lang="ru-RU" dirty="0"/>
          </a:p>
        </p:txBody>
      </p:sp>
      <p:pic>
        <p:nvPicPr>
          <p:cNvPr id="4" name="Picture 4" descr="http://logopedplus.by/images/uploads/20121804211840.jpg"/>
          <p:cNvPicPr>
            <a:picLocks noChangeAspect="1" noChangeArrowheads="1"/>
          </p:cNvPicPr>
          <p:nvPr/>
        </p:nvPicPr>
        <p:blipFill>
          <a:blip r:embed="rId2" cstate="print"/>
          <a:srcRect t="6215"/>
          <a:stretch>
            <a:fillRect/>
          </a:stretch>
        </p:blipFill>
        <p:spPr bwMode="auto">
          <a:xfrm>
            <a:off x="785786" y="2240579"/>
            <a:ext cx="7580741" cy="447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09600"/>
            <a:ext cx="7239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Задачи образовательной области «Речевое развитие»                                                                  </a:t>
            </a:r>
            <a:r>
              <a:rPr lang="ru-RU" sz="2400" dirty="0" smtClean="0"/>
              <a:t>ФГОС ДО </a:t>
            </a:r>
          </a:p>
          <a:p>
            <a:r>
              <a:rPr lang="ru-RU" sz="2000" dirty="0" smtClean="0"/>
              <a:t>— владение речью как средством общения и культуры;</a:t>
            </a:r>
          </a:p>
          <a:p>
            <a:endParaRPr lang="ru-RU" sz="2000" dirty="0" smtClean="0"/>
          </a:p>
          <a:p>
            <a:r>
              <a:rPr lang="ru-RU" sz="2000" dirty="0" smtClean="0"/>
              <a:t> — обогащение активного словаря; развитие связной, грамматически правильной диалогической и монологической речи; </a:t>
            </a:r>
          </a:p>
          <a:p>
            <a:endParaRPr lang="ru-RU" sz="2000" dirty="0" smtClean="0"/>
          </a:p>
          <a:p>
            <a:r>
              <a:rPr lang="ru-RU" sz="2000" dirty="0" smtClean="0"/>
              <a:t>— развитие речевого творчества; развитие звуковой и интонационной культуры речи, фонематического слуха; </a:t>
            </a:r>
          </a:p>
          <a:p>
            <a:endParaRPr lang="ru-RU" sz="2000" dirty="0" smtClean="0"/>
          </a:p>
          <a:p>
            <a:r>
              <a:rPr lang="ru-RU" sz="2000" dirty="0" smtClean="0"/>
              <a:t>— 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endParaRPr lang="ru-RU" sz="2000" dirty="0" smtClean="0"/>
          </a:p>
          <a:p>
            <a:r>
              <a:rPr lang="ru-RU" sz="2000" dirty="0" smtClean="0"/>
              <a:t> — формирование звуковой аналитико-синтетической активности как предпосылки обучения грамоте.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838201"/>
            <a:ext cx="7391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Кроме основных речевых задач</a:t>
            </a:r>
          </a:p>
          <a:p>
            <a:r>
              <a:rPr lang="ru-RU" sz="2000" b="1" dirty="0" smtClean="0"/>
              <a:t> </a:t>
            </a:r>
            <a:r>
              <a:rPr lang="ru-RU" dirty="0" smtClean="0"/>
              <a:t>(формирования звуковой культуры речи, словарной работы, развития грамматического строя и связной речи)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sz="2400" dirty="0" smtClean="0"/>
              <a:t>            особое внимание следует обратить на задачи: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/>
              <a:t>— развития </a:t>
            </a:r>
            <a:r>
              <a:rPr lang="ru-RU" sz="2400" b="1" dirty="0" smtClean="0"/>
              <a:t>диалогической речи                      </a:t>
            </a:r>
            <a:r>
              <a:rPr lang="ru-RU" sz="2400" dirty="0" smtClean="0"/>
              <a:t>дошкольников; </a:t>
            </a:r>
          </a:p>
          <a:p>
            <a:endParaRPr lang="ru-RU" sz="2400" dirty="0" smtClean="0"/>
          </a:p>
          <a:p>
            <a:r>
              <a:rPr lang="ru-RU" sz="2400" dirty="0" smtClean="0"/>
              <a:t> — развития </a:t>
            </a:r>
            <a:r>
              <a:rPr lang="ru-RU" sz="2400" b="1" dirty="0" smtClean="0"/>
              <a:t>речевого творчества;</a:t>
            </a:r>
          </a:p>
          <a:p>
            <a:endParaRPr lang="ru-RU" sz="2400" b="1" dirty="0" smtClean="0"/>
          </a:p>
          <a:p>
            <a:r>
              <a:rPr lang="ru-RU" sz="2400" dirty="0" smtClean="0"/>
              <a:t> — формирования </a:t>
            </a:r>
            <a:r>
              <a:rPr lang="ru-RU" sz="2400" b="1" dirty="0" smtClean="0"/>
              <a:t>понимания на слух текстов </a:t>
            </a:r>
            <a:r>
              <a:rPr lang="ru-RU" sz="2400" dirty="0" smtClean="0"/>
              <a:t>различных    жанров детской литературы.</a:t>
            </a:r>
            <a:endParaRPr lang="ru-RU" sz="2400" dirty="0"/>
          </a:p>
        </p:txBody>
      </p:sp>
      <p:sp>
        <p:nvSpPr>
          <p:cNvPr id="3" name="Стрелка вниз 2"/>
          <p:cNvSpPr/>
          <p:nvPr/>
        </p:nvSpPr>
        <p:spPr>
          <a:xfrm flipH="1">
            <a:off x="3855716" y="2057400"/>
            <a:ext cx="3352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04799"/>
            <a:ext cx="7620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Речь рассматривается как средство общения, средство коммуникации. </a:t>
            </a:r>
            <a:r>
              <a:rPr lang="ru-RU" sz="1600" dirty="0" smtClean="0"/>
              <a:t>Для того, чтобы конструктивно взаимодействовать со взрослыми и сверстниками, ребенок должен свободно </a:t>
            </a:r>
            <a:r>
              <a:rPr lang="ru-RU" sz="1600" b="1" u="sng" dirty="0" smtClean="0"/>
              <a:t>владеть диалогическим общением </a:t>
            </a:r>
            <a:r>
              <a:rPr lang="ru-RU" sz="1600" dirty="0" smtClean="0"/>
              <a:t>и использовать все вербальные и невербальные средства этого общения, коммуникации </a:t>
            </a:r>
          </a:p>
          <a:p>
            <a:pPr marL="342900" indent="-342900"/>
            <a:endParaRPr lang="ru-RU" sz="1400" b="1" dirty="0" smtClean="0"/>
          </a:p>
          <a:p>
            <a:pPr marL="342900" indent="-342900"/>
            <a:r>
              <a:rPr lang="ru-RU" sz="1400" b="1" dirty="0" smtClean="0"/>
              <a:t>2</a:t>
            </a:r>
            <a:r>
              <a:rPr lang="ru-RU" b="1" dirty="0" smtClean="0"/>
              <a:t>. Стандарт направлен на развитие творческого потенциала каждого ребенка</a:t>
            </a:r>
            <a:r>
              <a:rPr lang="ru-RU" sz="1600" dirty="0" smtClean="0"/>
              <a:t>, формирование творческой активности и самостоятельности.</a:t>
            </a:r>
          </a:p>
          <a:p>
            <a:pPr marL="342900" indent="-342900"/>
            <a:r>
              <a:rPr lang="ru-RU" sz="1600" dirty="0" smtClean="0"/>
              <a:t>        </a:t>
            </a:r>
            <a:r>
              <a:rPr lang="ru-RU" sz="1600" b="1" u="sng" dirty="0" smtClean="0"/>
              <a:t>Задача развития речевого творчества у дошкольников </a:t>
            </a:r>
            <a:r>
              <a:rPr lang="ru-RU" sz="1600" dirty="0" smtClean="0"/>
              <a:t>– формирование позиции активного участника в речевом взаимодействии.</a:t>
            </a:r>
          </a:p>
          <a:p>
            <a:pPr marL="342900" indent="-342900">
              <a:buAutoNum type="arabicPeriod"/>
            </a:pPr>
            <a:endParaRPr lang="ru-RU" sz="1400" b="1" dirty="0" smtClean="0"/>
          </a:p>
          <a:p>
            <a:pPr marL="342900" indent="-342900"/>
            <a:r>
              <a:rPr lang="ru-RU" sz="1400" b="1" dirty="0" smtClean="0"/>
              <a:t> 3</a:t>
            </a:r>
            <a:r>
              <a:rPr lang="ru-RU" dirty="0" smtClean="0"/>
              <a:t>. Под </a:t>
            </a:r>
            <a:r>
              <a:rPr lang="ru-RU" b="1" dirty="0" smtClean="0"/>
              <a:t>пониманием на слух текстов различных жанров </a:t>
            </a:r>
            <a:r>
              <a:rPr lang="ru-RU" dirty="0" smtClean="0"/>
              <a:t>детской литературы </a:t>
            </a:r>
            <a:r>
              <a:rPr lang="ru-RU" b="1" dirty="0" smtClean="0"/>
              <a:t>подразумевается восприятие этих текстов</a:t>
            </a:r>
            <a:r>
              <a:rPr lang="ru-RU" dirty="0" smtClean="0"/>
              <a:t>. В процессе восприятия произведения ребенок по-своему воспринимает художественные образы, обогащает их собственным воображением, соотносит со своим личным опытом. Восприятие художественных произведений рассматривается как один </a:t>
            </a:r>
            <a:r>
              <a:rPr lang="ru-RU" b="1" dirty="0" smtClean="0"/>
              <a:t>из приемов формирования творческой личности, </a:t>
            </a:r>
            <a:r>
              <a:rPr lang="ru-RU" dirty="0" smtClean="0"/>
              <a:t>что соответствует целевым ориентирам ФГОС дошкольного образования.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Дошкольный возраст является уникальным и решающим периодом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ребёнка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когда возникают основы личности, складывается воля и произвольное поведение, активно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развивается воображение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творчество, общая инициативность.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воспитывая полноценную личность, необходимо устранить все, что мешает свободному общению ребенка с коллективом, все, что мешает ему стать уверенным в себе, своих силах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Федеральном Государственном Стандарте дошкольного образования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"Речевое развитие" выделена как основная образовательная область.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Речь является основанием для развития всех остальных видов детской деятельности: общения, познания, познавательно-исследовательской и даже игровой.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этой связи развитие речи ребёнка становится одной из актуальных проблем в деятельности педагога ДОУ. 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Для успешного </a:t>
            </a:r>
            <a:r>
              <a:rPr lang="ru-RU" b="1" dirty="0" smtClean="0"/>
              <a:t>развития речи необходимо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 Интересно организовать жизнь ребёнка.</a:t>
            </a:r>
          </a:p>
          <a:p>
            <a:r>
              <a:rPr lang="ru-RU" dirty="0" smtClean="0"/>
              <a:t>2. Постоянно побуждать ребёнка говорить.</a:t>
            </a:r>
          </a:p>
          <a:p>
            <a:r>
              <a:rPr lang="ru-RU" dirty="0" smtClean="0"/>
              <a:t>3. Создавать соответствующую обстановку. </a:t>
            </a:r>
          </a:p>
          <a:p>
            <a:r>
              <a:rPr lang="ru-RU" dirty="0" smtClean="0"/>
              <a:t>4. Не забывать про одарённых детей. Речью мы определяем судьбу ребёнка.</a:t>
            </a:r>
            <a:endParaRPr lang="en-US" dirty="0" smtClean="0"/>
          </a:p>
          <a:p>
            <a:r>
              <a:rPr lang="ru-RU" dirty="0" smtClean="0"/>
              <a:t> Из всех талантов самый главный талант – ОБЩЕНИЕ.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505200" y="2743200"/>
            <a:ext cx="2362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/>
              <a:t>Принципы развития речи </a:t>
            </a:r>
            <a:endParaRPr lang="ru-RU" sz="24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" y="33528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Принцип взаимосвязи работы над различными сторонами речи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600" y="24384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Принцип развития языкового чутья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33600" y="914400"/>
            <a:ext cx="2971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Принцип </a:t>
            </a:r>
            <a:r>
              <a:rPr lang="ru-RU" sz="1600" dirty="0" err="1" smtClean="0"/>
              <a:t>коммуникативно</a:t>
            </a:r>
            <a:r>
              <a:rPr lang="ru-RU" sz="1600" dirty="0" smtClean="0"/>
              <a:t> – </a:t>
            </a:r>
            <a:r>
              <a:rPr lang="ru-RU" sz="1600" dirty="0" err="1" smtClean="0"/>
              <a:t>деятельностного</a:t>
            </a:r>
            <a:r>
              <a:rPr lang="ru-RU" sz="1600" dirty="0" smtClean="0"/>
              <a:t> подхода к развитию речи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3200" y="1219200"/>
            <a:ext cx="1905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Принцип обогащения мотивации речевой деятельности 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53200" y="3200400"/>
            <a:ext cx="2209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Принцип обеспечения активной языковой практики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5000" y="46482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Принцип формирования элементарного осознания языка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5000" y="51054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Принцип взаимосвязи сенсорного, умственного и речевого развития</a:t>
            </a:r>
            <a:endParaRPr lang="ru-RU" sz="16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4152900" y="23241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91200" y="2133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19800" y="3505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86400" y="42672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771900" y="4305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667000" y="35052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2971800" y="2743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2743200" y="2438400"/>
            <a:ext cx="3352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/>
              <a:t>Средства развития речи</a:t>
            </a:r>
            <a:endParaRPr lang="ru-RU" sz="2400" b="1" i="1" dirty="0"/>
          </a:p>
        </p:txBody>
      </p:sp>
      <p:sp>
        <p:nvSpPr>
          <p:cNvPr id="12" name="Овал 11"/>
          <p:cNvSpPr/>
          <p:nvPr/>
        </p:nvSpPr>
        <p:spPr>
          <a:xfrm>
            <a:off x="6781800" y="1219200"/>
            <a:ext cx="1828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Обучение родной речи на занятиях 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3429000" y="152400"/>
            <a:ext cx="2286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Культурная языковая среда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81000" y="1371600"/>
            <a:ext cx="205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Общение взрослых и детей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04800" y="3276600"/>
            <a:ext cx="2057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Художественная литература 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352800" y="4953000"/>
            <a:ext cx="2209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Изобразительное искусство, музыка, </a:t>
            </a:r>
            <a:r>
              <a:rPr lang="ru-RU" dirty="0" smtClean="0"/>
              <a:t>театр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553200" y="3810000"/>
            <a:ext cx="2362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НОД по другим разделам образовательной Программы</a:t>
            </a:r>
            <a:endParaRPr lang="ru-RU" sz="16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 flipH="1" flipV="1">
            <a:off x="4076700" y="19431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2362200" y="23622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 flipV="1">
            <a:off x="2438400" y="3581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4076700" y="4381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867400" y="3657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019800" y="2209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12845"/>
            <a:ext cx="80772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Основные направления работы </a:t>
            </a:r>
          </a:p>
          <a:p>
            <a:pPr marL="457200" indent="-457200"/>
            <a:r>
              <a:rPr lang="ru-RU" b="1" dirty="0" smtClean="0"/>
              <a:t>         1.Развитие словаря: </a:t>
            </a:r>
            <a:r>
              <a:rPr lang="ru-RU" sz="1600" dirty="0" smtClean="0"/>
              <a:t>Освоение значений слов и их уместное употребление в соответствии с контекстом высказывания, с ситуацией в которой происходит общение</a:t>
            </a:r>
          </a:p>
          <a:p>
            <a:pPr marL="457200" indent="-457200"/>
            <a:r>
              <a:rPr lang="ru-RU" sz="1600" dirty="0" smtClean="0"/>
              <a:t> </a:t>
            </a:r>
          </a:p>
          <a:p>
            <a:pPr marL="457200" indent="-457200"/>
            <a:r>
              <a:rPr lang="ru-RU" sz="1600" b="1" dirty="0" smtClean="0"/>
              <a:t>          </a:t>
            </a:r>
            <a:r>
              <a:rPr lang="ru-RU" b="1" dirty="0" smtClean="0"/>
              <a:t>2. Воспитание звуковой культуры речи – развитие восприятия звуков родной речи и произношения </a:t>
            </a:r>
          </a:p>
          <a:p>
            <a:pPr marL="457200" indent="-457200"/>
            <a:endParaRPr lang="ru-RU" b="1" dirty="0" smtClean="0"/>
          </a:p>
          <a:p>
            <a:pPr marL="457200" indent="-457200"/>
            <a:r>
              <a:rPr lang="ru-RU" b="1" dirty="0" smtClean="0"/>
              <a:t>         3. Формирование грамматического строя речи:</a:t>
            </a:r>
          </a:p>
          <a:p>
            <a:pPr marL="457200" indent="-457200"/>
            <a:r>
              <a:rPr lang="ru-RU" sz="1600" b="1" dirty="0" smtClean="0"/>
              <a:t>         </a:t>
            </a:r>
            <a:r>
              <a:rPr lang="ru-RU" sz="1600" dirty="0" smtClean="0"/>
              <a:t> • Морфология (изменение слов по родам, числам, падежам)</a:t>
            </a:r>
          </a:p>
          <a:p>
            <a:pPr marL="457200" indent="-457200"/>
            <a:r>
              <a:rPr lang="ru-RU" sz="1600" dirty="0" smtClean="0"/>
              <a:t>          • Синтаксис (освоение различных типов словосочетаний и предложений)</a:t>
            </a:r>
          </a:p>
          <a:p>
            <a:pPr marL="457200" indent="-457200"/>
            <a:r>
              <a:rPr lang="ru-RU" sz="1600" dirty="0" smtClean="0"/>
              <a:t>          • Словообразование</a:t>
            </a:r>
          </a:p>
          <a:p>
            <a:pPr marL="457200" indent="-457200"/>
            <a:endParaRPr lang="ru-RU" sz="1600" dirty="0" smtClean="0"/>
          </a:p>
          <a:p>
            <a:pPr marL="457200" indent="-457200"/>
            <a:r>
              <a:rPr lang="ru-RU" sz="1600" dirty="0" smtClean="0"/>
              <a:t>         </a:t>
            </a:r>
            <a:r>
              <a:rPr lang="ru-RU" sz="2000" dirty="0" smtClean="0"/>
              <a:t> </a:t>
            </a:r>
            <a:r>
              <a:rPr lang="ru-RU" b="1" dirty="0" smtClean="0"/>
              <a:t>4. Развитие связной речи:</a:t>
            </a:r>
          </a:p>
          <a:p>
            <a:pPr marL="457200" indent="-457200"/>
            <a:r>
              <a:rPr lang="ru-RU" sz="1600" dirty="0" smtClean="0"/>
              <a:t>           Диалогическая (разговорная речь)</a:t>
            </a:r>
          </a:p>
          <a:p>
            <a:pPr marL="457200" indent="-457200"/>
            <a:r>
              <a:rPr lang="ru-RU" sz="1600" dirty="0" smtClean="0"/>
              <a:t>           Монологическая речь (рассказывание</a:t>
            </a:r>
            <a:r>
              <a:rPr lang="ru-RU" sz="2000" dirty="0" smtClean="0"/>
              <a:t>)</a:t>
            </a:r>
          </a:p>
          <a:p>
            <a:pPr marL="457200" indent="-457200"/>
            <a:endParaRPr lang="ru-RU" sz="2000" dirty="0" smtClean="0"/>
          </a:p>
          <a:p>
            <a:pPr marL="457200" indent="-457200"/>
            <a:r>
              <a:rPr lang="ru-RU" sz="2000" b="1" dirty="0" smtClean="0"/>
              <a:t>        </a:t>
            </a:r>
            <a:r>
              <a:rPr lang="ru-RU" b="1" dirty="0" smtClean="0"/>
              <a:t> 5. Воспитание любви и интереса к художественному слову </a:t>
            </a:r>
          </a:p>
          <a:p>
            <a:pPr marL="457200" indent="-457200"/>
            <a:r>
              <a:rPr lang="ru-RU" b="1" dirty="0" smtClean="0"/>
              <a:t>          6. Формирование элементарного осознания явлений языка и речи( различение звука и слова, нахождение места звука в слове)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1496</Words>
  <PresentationFormat>Экран (4:3)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ФГОС ДО Образовательная область «Речевое развитие»   «Актуальные проблемы речевого развития детей дошкольного возраста»»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Требования к речи педагога ДОУ</vt:lpstr>
      <vt:lpstr>Условия для успешного развития речи</vt:lpstr>
      <vt:lpstr>      Что за чудо эти книжки! Очень любят их детишки! Регулярно их читаем, много  знаний получаем!</vt:lpstr>
      <vt:lpstr>   Обеспечивают детям условия  для обогащения словаря </vt:lpstr>
      <vt:lpstr>Приемы и методы ТРИЗ </vt:lpstr>
      <vt:lpstr>Развивают связную речь Уделяют специальное внимание развитию у детей понимания речи </vt:lpstr>
      <vt:lpstr>Развивают связную речь Уделяют специальное внимание развитию у детей понимания речи </vt:lpstr>
      <vt:lpstr>Слайд 21</vt:lpstr>
      <vt:lpstr>Слайд 22</vt:lpstr>
      <vt:lpstr>Слайд 23</vt:lpstr>
      <vt:lpstr>Слайд 24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2018-01-14T17:14:23Z</dcterms:created>
  <dcterms:modified xsi:type="dcterms:W3CDTF">2018-01-15T18:57:31Z</dcterms:modified>
</cp:coreProperties>
</file>