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5" r:id="rId2"/>
    <p:sldId id="258" r:id="rId3"/>
    <p:sldId id="259" r:id="rId4"/>
    <p:sldId id="260" r:id="rId5"/>
    <p:sldId id="261" r:id="rId6"/>
    <p:sldId id="27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77" r:id="rId15"/>
    <p:sldId id="278" r:id="rId16"/>
    <p:sldId id="279" r:id="rId17"/>
    <p:sldId id="280" r:id="rId18"/>
    <p:sldId id="282" r:id="rId19"/>
    <p:sldId id="281" r:id="rId20"/>
    <p:sldId id="283" r:id="rId21"/>
    <p:sldId id="269" r:id="rId22"/>
    <p:sldId id="274" r:id="rId23"/>
    <p:sldId id="270" r:id="rId24"/>
    <p:sldId id="275" r:id="rId25"/>
    <p:sldId id="284" r:id="rId2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686800" cy="3200400"/>
          </a:xfrm>
        </p:spPr>
        <p:txBody>
          <a:bodyPr/>
          <a:lstStyle/>
          <a:p>
            <a:r>
              <a:rPr lang="ru-RU" sz="2000" dirty="0" smtClean="0"/>
              <a:t>ФГОС ДО Образовательная область «Речевое развитие» </a:t>
            </a:r>
            <a:r>
              <a:rPr lang="ru-RU" sz="2000" b="0" dirty="0" smtClean="0"/>
              <a:t/>
            </a:r>
            <a:br>
              <a:rPr lang="ru-RU" sz="2000" b="0" dirty="0" smtClean="0"/>
            </a:br>
            <a:r>
              <a:rPr lang="ru-RU" sz="2000" b="0" dirty="0" smtClean="0"/>
              <a:t> </a:t>
            </a:r>
            <a:r>
              <a:rPr lang="ru-RU" sz="3600" b="0" i="1" dirty="0" smtClean="0"/>
              <a:t>«Актуальные проблемы речевого развития детей дошкольного возраста»»     </a:t>
            </a:r>
            <a:endParaRPr lang="ru-RU" sz="3600" b="0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62200" y="4876800"/>
            <a:ext cx="6477000" cy="11430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Выполнила : воспитатель МДОУ «Детский сад №8 «Радуга»»         Теркина Н.Ю.</a:t>
            </a:r>
          </a:p>
          <a:p>
            <a:r>
              <a:rPr lang="ru-RU" dirty="0" smtClean="0"/>
              <a:t>        Сухой Овраг 2018 год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5400" y="381000"/>
            <a:ext cx="723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Классификация методов развития речи</a:t>
            </a:r>
            <a:endParaRPr lang="ru-RU" sz="2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90600" y="1143000"/>
            <a:ext cx="739140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/>
              <a:t>                                                           Наглядные</a:t>
            </a:r>
          </a:p>
          <a:p>
            <a:r>
              <a:rPr lang="ru-RU" dirty="0" smtClean="0"/>
              <a:t>Непосредственное наблюдение и его разновидности (наблюдения в природе, целевые прогулки, экскурсии; опосредованное наблюдение (изобразительная наглядность: рассматривание игрушек, картин, презентаций)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66800" y="2971800"/>
            <a:ext cx="731520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/>
              <a:t>                                                     Словесные </a:t>
            </a:r>
          </a:p>
          <a:p>
            <a:r>
              <a:rPr lang="ru-RU" sz="2000" dirty="0" smtClean="0"/>
              <a:t>Чтение и рассказывание художественных произведений Заучивание наизусть, пересказ, обобщающая беседа Рассказывание без опоры на наглядный материал</a:t>
            </a:r>
            <a:endParaRPr lang="ru-RU" sz="2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66800" y="4876800"/>
            <a:ext cx="739140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/>
              <a:t>                                                    Практические</a:t>
            </a:r>
          </a:p>
          <a:p>
            <a:r>
              <a:rPr lang="ru-RU" sz="2000" dirty="0" smtClean="0"/>
              <a:t> Дидактические игры, игры драматизации, инсценировки, дидактические упражнения, хороводные игры, пластические этюды, икт</a:t>
            </a:r>
            <a:endParaRPr lang="ru-RU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28800" y="304800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Приемы развития речи</a:t>
            </a:r>
            <a:r>
              <a:rPr lang="en-US" sz="3200" b="1" dirty="0" smtClean="0"/>
              <a:t> </a:t>
            </a:r>
            <a:endParaRPr lang="ru-RU" sz="32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43000" y="1143000"/>
            <a:ext cx="67818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                                              Словесные </a:t>
            </a:r>
            <a:endParaRPr lang="en-US" sz="2000" dirty="0" smtClean="0"/>
          </a:p>
          <a:p>
            <a:r>
              <a:rPr lang="ru-RU" sz="2000" dirty="0" smtClean="0"/>
              <a:t>речевой образец, повторное проговаривание, объяснение, указания, вопрос, положительная оценка детской речи</a:t>
            </a:r>
            <a:endParaRPr lang="ru-RU" sz="2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43000" y="2438400"/>
            <a:ext cx="678180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                                               Наглядные</a:t>
            </a:r>
            <a:endParaRPr lang="en-US" sz="2000" dirty="0" smtClean="0"/>
          </a:p>
          <a:p>
            <a:r>
              <a:rPr lang="ru-RU" sz="2000" dirty="0" smtClean="0"/>
              <a:t> показ иллюстративного материала, показ положения органов артикуляции при обучении правильному звукопроизношению</a:t>
            </a:r>
            <a:endParaRPr lang="ru-RU" sz="2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43000" y="4267200"/>
            <a:ext cx="6858000" cy="198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                                                 Игровые </a:t>
            </a:r>
            <a:endParaRPr lang="en-US" sz="2000" dirty="0" smtClean="0"/>
          </a:p>
          <a:p>
            <a:r>
              <a:rPr lang="ru-RU" sz="2000" dirty="0" smtClean="0"/>
              <a:t>Игровое событийное развертывание, игровые проблемно – практические ситуации, игра драматизация с акцентом на эмоциональное переживание, имитационно – моделирующие игры, ролевые обучающие игры, дидактические игры</a:t>
            </a:r>
            <a:endParaRPr lang="ru-RU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609600"/>
            <a:ext cx="7696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Воспитание любви и интереса к художественному слову </a:t>
            </a:r>
            <a:endParaRPr lang="en-US" sz="2400" b="1" dirty="0" smtClean="0"/>
          </a:p>
          <a:p>
            <a:r>
              <a:rPr lang="ru-RU" sz="2400" b="1" dirty="0" smtClean="0"/>
              <a:t>Знакомство детей с художественной литературой</a:t>
            </a:r>
            <a:endParaRPr lang="en-US" sz="2400" b="1" dirty="0" smtClean="0"/>
          </a:p>
          <a:p>
            <a:endParaRPr lang="en-US" dirty="0" smtClean="0"/>
          </a:p>
          <a:p>
            <a:r>
              <a:rPr lang="ru-RU" dirty="0" smtClean="0"/>
              <a:t> </a:t>
            </a:r>
            <a:r>
              <a:rPr lang="ru-RU" b="1" u="sng" dirty="0" smtClean="0"/>
              <a:t>Цель: формирование интереса и потребности в чтении (восприятии книг)</a:t>
            </a:r>
            <a:endParaRPr lang="ru-RU" b="1" u="sng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57600" y="2362200"/>
            <a:ext cx="13985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ЗАДАЧИ</a:t>
            </a:r>
            <a:endParaRPr lang="ru-RU" b="1" u="sng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38200" y="2895600"/>
            <a:ext cx="1600200" cy="3276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Вызвать интерес к художественной литературе как средству познания, приобщения познания, приобщения к словесному искусству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19400" y="2895600"/>
            <a:ext cx="1600200" cy="3276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Развивать художественное восприятие и эстетический вкус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48200" y="2895600"/>
            <a:ext cx="1752600" cy="3276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Формировать и совершенствовать связную речь, поощрять собственное словесное творчество, данные в художественном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934200" y="2895600"/>
            <a:ext cx="1828800" cy="3276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Развивать литературную речь</a:t>
            </a:r>
            <a:endParaRPr lang="ru-RU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600" y="304800"/>
            <a:ext cx="274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Формы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14401" y="1143000"/>
            <a:ext cx="2438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Чтение литературного произведения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762000" y="1066800"/>
            <a:ext cx="25146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Чтение литературного произведения</a:t>
            </a:r>
            <a:endParaRPr lang="ru-RU" sz="1600" dirty="0"/>
          </a:p>
        </p:txBody>
      </p:sp>
      <p:sp>
        <p:nvSpPr>
          <p:cNvPr id="12" name="Овал 11"/>
          <p:cNvSpPr/>
          <p:nvPr/>
        </p:nvSpPr>
        <p:spPr>
          <a:xfrm>
            <a:off x="3657600" y="1066800"/>
            <a:ext cx="22860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Рассказывание литературного произведения</a:t>
            </a:r>
            <a:endParaRPr lang="ru-RU" sz="1600" dirty="0"/>
          </a:p>
        </p:txBody>
      </p:sp>
      <p:sp>
        <p:nvSpPr>
          <p:cNvPr id="13" name="Овал 12"/>
          <p:cNvSpPr/>
          <p:nvPr/>
        </p:nvSpPr>
        <p:spPr>
          <a:xfrm>
            <a:off x="6248400" y="990600"/>
            <a:ext cx="22098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Сочинение по мотивам прочитанного</a:t>
            </a:r>
            <a:endParaRPr lang="ru-RU" sz="1600" dirty="0"/>
          </a:p>
        </p:txBody>
      </p:sp>
      <p:sp>
        <p:nvSpPr>
          <p:cNvPr id="14" name="Овал 13"/>
          <p:cNvSpPr/>
          <p:nvPr/>
        </p:nvSpPr>
        <p:spPr>
          <a:xfrm>
            <a:off x="685800" y="2590800"/>
            <a:ext cx="2209800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Обсуждение литературного произведения</a:t>
            </a:r>
            <a:endParaRPr lang="ru-RU" sz="1600" dirty="0"/>
          </a:p>
        </p:txBody>
      </p:sp>
      <p:sp>
        <p:nvSpPr>
          <p:cNvPr id="15" name="Овал 14"/>
          <p:cNvSpPr/>
          <p:nvPr/>
        </p:nvSpPr>
        <p:spPr>
          <a:xfrm>
            <a:off x="3124200" y="3429000"/>
            <a:ext cx="21336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Беседы о прочитанном</a:t>
            </a:r>
            <a:endParaRPr lang="ru-RU" sz="1600" dirty="0"/>
          </a:p>
        </p:txBody>
      </p:sp>
      <p:sp>
        <p:nvSpPr>
          <p:cNvPr id="16" name="Овал 15"/>
          <p:cNvSpPr/>
          <p:nvPr/>
        </p:nvSpPr>
        <p:spPr>
          <a:xfrm>
            <a:off x="6096000" y="2895600"/>
            <a:ext cx="25908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err="1" smtClean="0"/>
              <a:t>Инсценирование</a:t>
            </a:r>
            <a:r>
              <a:rPr lang="ru-RU" sz="1600" dirty="0" smtClean="0"/>
              <a:t> литературного произведения </a:t>
            </a:r>
            <a:endParaRPr lang="ru-RU" sz="1600" dirty="0"/>
          </a:p>
        </p:txBody>
      </p:sp>
      <p:sp>
        <p:nvSpPr>
          <p:cNvPr id="17" name="Овал 16"/>
          <p:cNvSpPr/>
          <p:nvPr/>
        </p:nvSpPr>
        <p:spPr>
          <a:xfrm>
            <a:off x="990600" y="4724400"/>
            <a:ext cx="2286000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Театрализованная игра </a:t>
            </a:r>
            <a:endParaRPr lang="ru-RU" sz="1600" dirty="0"/>
          </a:p>
        </p:txBody>
      </p:sp>
      <p:sp>
        <p:nvSpPr>
          <p:cNvPr id="18" name="Овал 17"/>
          <p:cNvSpPr/>
          <p:nvPr/>
        </p:nvSpPr>
        <p:spPr>
          <a:xfrm>
            <a:off x="5334000" y="4724400"/>
            <a:ext cx="2209800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Продуктивная деятельность по мотивам прочитанного</a:t>
            </a:r>
            <a:endParaRPr lang="ru-RU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3600" b="1" dirty="0" smtClean="0">
                <a:solidFill>
                  <a:srgbClr val="008000"/>
                </a:solidFill>
              </a:rPr>
              <a:t>Требования к речи педагога ДОУ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Правильность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Точность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Логичность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Чистота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Выразительность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Богатство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Уместность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6350">
                  <a:noFill/>
                </a:ln>
                <a:latin typeface="Times New Roman" pitchFamily="18" charset="0"/>
                <a:cs typeface="Times New Roman" pitchFamily="18" charset="0"/>
              </a:rPr>
              <a:t>Условия для успешного развития речи</a:t>
            </a:r>
            <a:endParaRPr lang="ru-RU" dirty="0"/>
          </a:p>
        </p:txBody>
      </p:sp>
      <p:pic>
        <p:nvPicPr>
          <p:cNvPr id="4" name="Содержимое 3" descr="CIMG180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23344"/>
            <a:ext cx="4038600" cy="3028950"/>
          </a:xfrm>
        </p:spPr>
      </p:pic>
      <p:pic>
        <p:nvPicPr>
          <p:cNvPr id="14" name="Содержимое 13" descr="CIMG107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6314" y="1142984"/>
            <a:ext cx="3900486" cy="40719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dirty="0" smtClean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за чудо эти книжки!</a:t>
            </a:r>
            <a:br>
              <a:rPr lang="ru-RU" sz="2000" b="1" dirty="0" smtClean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Очень любят их детишки!</a:t>
            </a:r>
            <a:br>
              <a:rPr lang="ru-RU" sz="2000" b="1" dirty="0" smtClean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Регулярно их читаем,</a:t>
            </a:r>
            <a:br>
              <a:rPr lang="ru-RU" sz="2000" b="1" dirty="0" smtClean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6350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много  знаний получаем!</a:t>
            </a:r>
            <a:endParaRPr lang="ru-RU" dirty="0"/>
          </a:p>
        </p:txBody>
      </p:sp>
      <p:pic>
        <p:nvPicPr>
          <p:cNvPr id="10" name="Содержимое 9" descr="CIMG993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23344"/>
            <a:ext cx="4038600" cy="3028950"/>
          </a:xfrm>
        </p:spPr>
      </p:pic>
      <p:pic>
        <p:nvPicPr>
          <p:cNvPr id="13" name="Содержимое 12" descr="CIMG104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214422"/>
            <a:ext cx="4038600" cy="3571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indent="450850"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Обеспечивают детям условия </a:t>
            </a:r>
            <a:br>
              <a:rPr lang="ru-RU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обогащения словаря </a:t>
            </a:r>
            <a:endParaRPr lang="ru-RU" sz="2200" dirty="0"/>
          </a:p>
        </p:txBody>
      </p:sp>
      <p:pic>
        <p:nvPicPr>
          <p:cNvPr id="4" name="Содержимое 3" descr="CIMG117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2071678"/>
            <a:ext cx="2786082" cy="3143272"/>
          </a:xfrm>
        </p:spPr>
      </p:pic>
      <p:pic>
        <p:nvPicPr>
          <p:cNvPr id="6" name="Рисунок 5" descr="CIMG12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68" y="1571612"/>
            <a:ext cx="2286016" cy="2071702"/>
          </a:xfrm>
          <a:prstGeom prst="rect">
            <a:avLst/>
          </a:prstGeom>
        </p:spPr>
      </p:pic>
      <p:pic>
        <p:nvPicPr>
          <p:cNvPr id="7" name="Рисунок 6" descr="CIMG11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7950" y="357166"/>
            <a:ext cx="2286016" cy="2643206"/>
          </a:xfrm>
          <a:prstGeom prst="rect">
            <a:avLst/>
          </a:prstGeom>
        </p:spPr>
      </p:pic>
      <p:pic>
        <p:nvPicPr>
          <p:cNvPr id="8" name="Рисунок 7" descr="CIMG088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43372" y="4000504"/>
            <a:ext cx="4071966" cy="2428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spc="300" dirty="0">
                <a:ln w="11430" cmpd="sng">
                  <a:noFill/>
                  <a:prstDash val="solid"/>
                  <a:miter lim="800000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Приемы и методы ТРИЗ</a:t>
            </a:r>
            <a:br>
              <a:rPr lang="ru-RU" b="1" spc="300" dirty="0">
                <a:ln w="11430" cmpd="sng">
                  <a:noFill/>
                  <a:prstDash val="solid"/>
                  <a:miter lim="800000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Спасательные ситуации в сказках</a:t>
            </a:r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Сказки от «живых» капель и клякс</a:t>
            </a: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Моделирование сказок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Коллаж из сказок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Сказки «по-новому»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CIMG14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2643182"/>
            <a:ext cx="4572032" cy="2928958"/>
          </a:xfrm>
          <a:prstGeom prst="rect">
            <a:avLst/>
          </a:prstGeom>
        </p:spPr>
      </p:pic>
      <p:pic>
        <p:nvPicPr>
          <p:cNvPr id="9" name="Рисунок 8" descr="CIMG12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3000372"/>
            <a:ext cx="3929090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lvl="0" indent="450850" eaLnBrk="0" fontAlgn="base" hangingPunct="0">
              <a:lnSpc>
                <a:spcPct val="200000"/>
              </a:lnSpc>
              <a:spcAft>
                <a:spcPct val="0"/>
              </a:spcAft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Развивают связную речь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Уделяют специальное внимание развитию у детей понимания речи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dirty="0"/>
          </a:p>
        </p:txBody>
      </p:sp>
      <p:pic>
        <p:nvPicPr>
          <p:cNvPr id="4" name="Содержимое 3" descr="CIMG128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481138"/>
            <a:ext cx="1500198" cy="1804986"/>
          </a:xfrm>
        </p:spPr>
      </p:pic>
      <p:pic>
        <p:nvPicPr>
          <p:cNvPr id="6" name="Рисунок 5" descr="CIMG14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1285860"/>
            <a:ext cx="1857388" cy="1571636"/>
          </a:xfrm>
          <a:prstGeom prst="rect">
            <a:avLst/>
          </a:prstGeom>
        </p:spPr>
      </p:pic>
      <p:pic>
        <p:nvPicPr>
          <p:cNvPr id="12" name="Рисунок 11" descr="CIMG139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3108" y="3000372"/>
            <a:ext cx="2643206" cy="2571768"/>
          </a:xfrm>
          <a:prstGeom prst="rect">
            <a:avLst/>
          </a:prstGeom>
        </p:spPr>
      </p:pic>
      <p:pic>
        <p:nvPicPr>
          <p:cNvPr id="14" name="Рисунок 13" descr="CIMG135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3643314"/>
            <a:ext cx="3571900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751344"/>
            <a:ext cx="7620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Требования Стандарта к результатам освоения программы представлены в виде </a:t>
            </a:r>
            <a:r>
              <a:rPr lang="ru-RU" b="1" u="sng" dirty="0" smtClean="0"/>
              <a:t>целевых ориентиров дошкольного образования</a:t>
            </a:r>
            <a:r>
              <a:rPr lang="ru-RU" b="1" dirty="0" smtClean="0"/>
              <a:t>: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 На этапе завершения дошкольного образования ребенок достаточно хорошо владеет устной речью, может выражать свои мысли и желания, использовать речь для выражения своих мыслей, чувств, желаний, построения речевого высказывания в ситуации общения, выделять звуки в словах, у ребенка складываются предпосылки грамотности</a:t>
            </a:r>
          </a:p>
          <a:p>
            <a:endParaRPr lang="ru-RU" b="1" dirty="0" smtClean="0"/>
          </a:p>
          <a:p>
            <a:r>
              <a:rPr lang="ru-RU" b="1" dirty="0" smtClean="0"/>
              <a:t> </a:t>
            </a:r>
          </a:p>
          <a:p>
            <a:r>
              <a:rPr lang="ru-RU" b="1" u="sng" dirty="0" smtClean="0"/>
              <a:t>Речевое развитие по-прежнему остается наиболее актуальным в дошкольном возрасте. </a:t>
            </a:r>
          </a:p>
          <a:p>
            <a:endParaRPr lang="ru-RU" b="1" dirty="0" smtClean="0"/>
          </a:p>
          <a:p>
            <a:r>
              <a:rPr lang="ru-RU" b="1" u="sng" dirty="0" smtClean="0"/>
              <a:t>Основная цель речевого развития - формирование устной речи и навыков </a:t>
            </a:r>
            <a:r>
              <a:rPr lang="ru-RU" b="1" dirty="0" smtClean="0"/>
              <a:t>речевого общения с окружающими на основе овладения литературным языком</a:t>
            </a:r>
            <a:endParaRPr lang="ru-RU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lvl="0" indent="450850" eaLnBrk="0" fontAlgn="base" hangingPunct="0">
              <a:lnSpc>
                <a:spcPct val="200000"/>
              </a:lnSpc>
              <a:spcAft>
                <a:spcPct val="0"/>
              </a:spcAft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Развивают связную речь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Уделяют специальное внимание развитию у детей понимания речи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dirty="0"/>
          </a:p>
        </p:txBody>
      </p:sp>
      <p:pic>
        <p:nvPicPr>
          <p:cNvPr id="4" name="Содержимое 3" descr="CIMG128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481138"/>
            <a:ext cx="1500198" cy="1804986"/>
          </a:xfrm>
        </p:spPr>
      </p:pic>
      <p:pic>
        <p:nvPicPr>
          <p:cNvPr id="6" name="Рисунок 5" descr="CIMG14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1285860"/>
            <a:ext cx="1857388" cy="1571636"/>
          </a:xfrm>
          <a:prstGeom prst="rect">
            <a:avLst/>
          </a:prstGeom>
        </p:spPr>
      </p:pic>
      <p:pic>
        <p:nvPicPr>
          <p:cNvPr id="12" name="Рисунок 11" descr="CIMG139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3108" y="3000372"/>
            <a:ext cx="2643206" cy="2571768"/>
          </a:xfrm>
          <a:prstGeom prst="rect">
            <a:avLst/>
          </a:prstGeom>
        </p:spPr>
      </p:pic>
      <p:pic>
        <p:nvPicPr>
          <p:cNvPr id="14" name="Рисунок 13" descr="CIMG135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3643314"/>
            <a:ext cx="3571900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609600"/>
            <a:ext cx="83058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Основные принципы организации работы по воспитанию у детей интереса к художественному слову</a:t>
            </a:r>
          </a:p>
          <a:p>
            <a:endParaRPr lang="ru-RU" sz="2400" dirty="0" smtClean="0"/>
          </a:p>
          <a:p>
            <a:r>
              <a:rPr lang="ru-RU" sz="2400" dirty="0" smtClean="0"/>
              <a:t> </a:t>
            </a:r>
            <a:r>
              <a:rPr lang="ru-RU" sz="2000" dirty="0" smtClean="0"/>
              <a:t>Ежедневное чтение детям вслух является обязательным и рассматривается </a:t>
            </a:r>
            <a:r>
              <a:rPr lang="ru-RU" sz="2000" b="1" dirty="0" smtClean="0"/>
              <a:t>как традиция</a:t>
            </a:r>
          </a:p>
          <a:p>
            <a:endParaRPr lang="ru-RU" sz="1400" dirty="0" smtClean="0"/>
          </a:p>
          <a:p>
            <a:r>
              <a:rPr lang="ru-RU" sz="1400" dirty="0" smtClean="0"/>
              <a:t> </a:t>
            </a:r>
            <a:r>
              <a:rPr lang="ru-RU" dirty="0" smtClean="0"/>
              <a:t>В отборе художественных текстов учитываются предпочтения педагогов и особенности детей, а также способность книги конкурировать с </a:t>
            </a:r>
            <a:r>
              <a:rPr lang="ru-RU" dirty="0" err="1" smtClean="0"/>
              <a:t>видиотехникой</a:t>
            </a:r>
            <a:r>
              <a:rPr lang="ru-RU" dirty="0" smtClean="0"/>
              <a:t> не только на уровне содержания, но и на уровне зрительного ряда </a:t>
            </a:r>
          </a:p>
          <a:p>
            <a:endParaRPr lang="ru-RU" sz="1400" dirty="0" smtClean="0"/>
          </a:p>
          <a:p>
            <a:r>
              <a:rPr lang="ru-RU" dirty="0" smtClean="0"/>
              <a:t>Создание по поводу художественной литературы </a:t>
            </a:r>
            <a:r>
              <a:rPr lang="ru-RU" dirty="0" err="1" smtClean="0"/>
              <a:t>детско</a:t>
            </a:r>
            <a:r>
              <a:rPr lang="ru-RU" dirty="0" smtClean="0"/>
              <a:t> – родительских проектов с включением различных видов деятельности: игровой, продуктивной, коммуникативной, познавательно – исследовательской, в ходе чего создаются целостные проекты в виде книг – самоделок, выставок изобразительного творчества, макетов, плакатов, карт и схем, сценариев, викторин, досугов, </a:t>
            </a:r>
            <a:r>
              <a:rPr lang="ru-RU" dirty="0" err="1" smtClean="0"/>
              <a:t>детско</a:t>
            </a:r>
            <a:r>
              <a:rPr lang="ru-RU" dirty="0" smtClean="0"/>
              <a:t> – родительских праздников и др.</a:t>
            </a:r>
          </a:p>
          <a:p>
            <a:endParaRPr lang="ru-RU" sz="1400" dirty="0" smtClean="0"/>
          </a:p>
          <a:p>
            <a:r>
              <a:rPr lang="ru-RU" dirty="0" smtClean="0"/>
              <a:t>Отказ от обучающих занятий по ознакомлению с художественной литературой в пользу свободного </a:t>
            </a:r>
            <a:r>
              <a:rPr lang="ru-RU" dirty="0" err="1" smtClean="0"/>
              <a:t>непринудительного</a:t>
            </a:r>
            <a:r>
              <a:rPr lang="ru-RU" dirty="0" smtClean="0"/>
              <a:t> чтения 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30480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Источниками развития выразительности детской речи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•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Устное народное творчество.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•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Художественная литература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Речь воспитателя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461986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1371600"/>
            <a:ext cx="6629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11111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Самым мощным, самым эффективным средством развития связной, образной, выразительной и культурной речи - является СКАЗКА</a:t>
            </a:r>
            <a:endParaRPr lang="ru-RU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" y="2438400"/>
            <a:ext cx="853440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целях развития речи детей раннего возраста используются </a:t>
            </a:r>
            <a:endParaRPr lang="en-US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игры и занятия, которые включают:</a:t>
            </a:r>
            <a:endParaRPr lang="en-US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400" dirty="0" err="1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потешки</a:t>
            </a: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хороводы, игры сюжетными игрушками, игры </a:t>
            </a:r>
            <a:r>
              <a:rPr lang="ru-RU" sz="1400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–</a:t>
            </a: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инсценировки звукоподражательные и др. ;</a:t>
            </a:r>
            <a:endParaRPr lang="en-US" sz="1400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чтение и рассказывание сказок, стихов, историй;</a:t>
            </a:r>
            <a:endParaRPr lang="en-US" sz="1400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рассматривание и обсуждение иллюстраций к произведениям детской литературы;</a:t>
            </a:r>
            <a:endParaRPr lang="en-US" sz="1400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игры </a:t>
            </a:r>
            <a:r>
              <a:rPr lang="ru-RU" sz="1400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–</a:t>
            </a: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занятия с предметными и сюжетными картинками;</a:t>
            </a:r>
            <a:endParaRPr lang="en-US" sz="1400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разгадывание простых загадок;</a:t>
            </a:r>
            <a:endParaRPr lang="en-US" sz="1400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игры направленные на развитие мелкой моторики.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7800" y="228600"/>
            <a:ext cx="44303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Технологический подход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43000" y="1066800"/>
            <a:ext cx="7620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• </a:t>
            </a:r>
            <a:r>
              <a:rPr lang="ru-RU" dirty="0" err="1" smtClean="0"/>
              <a:t>Здоровьесберегающие</a:t>
            </a:r>
            <a:r>
              <a:rPr lang="ru-RU" dirty="0" smtClean="0"/>
              <a:t> </a:t>
            </a:r>
            <a:r>
              <a:rPr lang="ru-RU" sz="1600" dirty="0" smtClean="0"/>
              <a:t>технологии </a:t>
            </a:r>
            <a:r>
              <a:rPr lang="ru-RU" sz="1600" i="1" dirty="0" smtClean="0"/>
              <a:t>(артикуляционные упражнения, пальчиковая гимнастика, речь с движением, релаксационные упражнения, </a:t>
            </a:r>
            <a:r>
              <a:rPr lang="ru-RU" sz="1600" i="1" dirty="0" err="1" smtClean="0"/>
              <a:t>самомассаж</a:t>
            </a:r>
            <a:r>
              <a:rPr lang="ru-RU" sz="1600" i="1" dirty="0" smtClean="0"/>
              <a:t>, закаливающие процедуры, дыхательная гимнастика, ритмопластика) </a:t>
            </a:r>
          </a:p>
          <a:p>
            <a:endParaRPr lang="ru-RU" sz="1600" dirty="0" smtClean="0"/>
          </a:p>
          <a:p>
            <a:r>
              <a:rPr lang="ru-RU" dirty="0" smtClean="0"/>
              <a:t>• Технологии проектной деятельности</a:t>
            </a:r>
          </a:p>
          <a:p>
            <a:r>
              <a:rPr lang="ru-RU" dirty="0" smtClean="0"/>
              <a:t>• Технологии исследовательской деятельности </a:t>
            </a:r>
          </a:p>
          <a:p>
            <a:r>
              <a:rPr lang="ru-RU" dirty="0" smtClean="0"/>
              <a:t>• Информационно – коммуникативные технологии</a:t>
            </a:r>
          </a:p>
          <a:p>
            <a:r>
              <a:rPr lang="ru-RU" sz="1600" dirty="0" smtClean="0"/>
              <a:t> </a:t>
            </a:r>
            <a:r>
              <a:rPr lang="ru-RU" sz="1600" i="1" dirty="0" smtClean="0"/>
              <a:t>(сегодня ИКТ начинают занимать свою </a:t>
            </a:r>
            <a:r>
              <a:rPr lang="ru-RU" sz="1600" i="1" dirty="0" err="1" smtClean="0"/>
              <a:t>нищу</a:t>
            </a:r>
            <a:r>
              <a:rPr lang="ru-RU" sz="1600" i="1" dirty="0" smtClean="0"/>
              <a:t> в воспитательном - образовательном пространстве ДО ,компьютерные программы ,интерактивный DVD, система презентаций по развитию речи, компьютерные игры)</a:t>
            </a:r>
          </a:p>
          <a:p>
            <a:endParaRPr lang="ru-RU" sz="1600" dirty="0" smtClean="0"/>
          </a:p>
          <a:p>
            <a:r>
              <a:rPr lang="ru-RU" dirty="0" smtClean="0"/>
              <a:t> • Личностно – ориентированные технологии </a:t>
            </a:r>
          </a:p>
          <a:p>
            <a:r>
              <a:rPr lang="ru-RU" sz="1600" i="1" dirty="0" smtClean="0"/>
              <a:t>(индивидуальная работа, помощь в овладении речевыми способами общения, создание определенных условий и ситуаций для раскрытия потенциала ребенка, стимулирования положительной мотивации к познавательной и речевой деятельности</a:t>
            </a:r>
            <a:r>
              <a:rPr lang="ru-RU" sz="1600" dirty="0" smtClean="0"/>
              <a:t>) </a:t>
            </a:r>
          </a:p>
          <a:p>
            <a:endParaRPr lang="ru-RU" sz="1600" dirty="0" smtClean="0"/>
          </a:p>
          <a:p>
            <a:r>
              <a:rPr lang="ru-RU" dirty="0" smtClean="0"/>
              <a:t>• Технологии создания </a:t>
            </a:r>
            <a:r>
              <a:rPr lang="ru-RU" dirty="0" err="1" smtClean="0"/>
              <a:t>портфолио</a:t>
            </a:r>
            <a:r>
              <a:rPr lang="ru-RU" dirty="0" smtClean="0"/>
              <a:t> дошкольника </a:t>
            </a:r>
          </a:p>
          <a:p>
            <a:r>
              <a:rPr lang="ru-RU" dirty="0" smtClean="0"/>
              <a:t>• Игровые технологии /развивающие игры, творческие игры…/</a:t>
            </a:r>
          </a:p>
          <a:p>
            <a:r>
              <a:rPr lang="ru-RU" dirty="0" smtClean="0"/>
              <a:t>• Технологии </a:t>
            </a:r>
            <a:r>
              <a:rPr lang="ru-RU" dirty="0" err="1" smtClean="0"/>
              <a:t>триз</a:t>
            </a:r>
            <a:r>
              <a:rPr lang="ru-RU" dirty="0" smtClean="0"/>
              <a:t>, мнемотехники и др.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685800" y="304800"/>
            <a:ext cx="77724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Выделены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факторы успешного речевого развития детей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которые являются своеобразной памяткой для родителей: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Эмоциональное общение с ребёнком с момента рождения.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Создавать условия для общения с другими детьми.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Речь взрослого - пример для подражания.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Развивать мелкую моторику руки, это ведёт к развитию речи.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Совместные игры взрослого и ребёнка.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Чтение художественной литературы, разучивание стихов.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Удовлетворение любознательности ребёнка, ответы на все его "почему".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Совместные выезды на природу, экскурсии, посещения музеев.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Спасибо за внимание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                 Удачи в работе!</a:t>
            </a:r>
          </a:p>
          <a:p>
            <a:endParaRPr lang="ru-RU" dirty="0"/>
          </a:p>
        </p:txBody>
      </p:sp>
      <p:pic>
        <p:nvPicPr>
          <p:cNvPr id="4" name="Picture 4" descr="http://logopedplus.by/images/uploads/20121804211840.jpg"/>
          <p:cNvPicPr>
            <a:picLocks noChangeAspect="1" noChangeArrowheads="1"/>
          </p:cNvPicPr>
          <p:nvPr/>
        </p:nvPicPr>
        <p:blipFill>
          <a:blip r:embed="rId2" cstate="print"/>
          <a:srcRect t="6215"/>
          <a:stretch>
            <a:fillRect/>
          </a:stretch>
        </p:blipFill>
        <p:spPr bwMode="auto">
          <a:xfrm>
            <a:off x="785786" y="2240579"/>
            <a:ext cx="7580741" cy="4477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600" y="609600"/>
            <a:ext cx="72390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Задачи образовательной области «Речевое развитие»                                                                  </a:t>
            </a:r>
            <a:r>
              <a:rPr lang="ru-RU" sz="2400" dirty="0" smtClean="0"/>
              <a:t>ФГОС ДО </a:t>
            </a:r>
          </a:p>
          <a:p>
            <a:r>
              <a:rPr lang="ru-RU" sz="2000" dirty="0" smtClean="0"/>
              <a:t>— владение речью как средством общения и культуры;</a:t>
            </a:r>
          </a:p>
          <a:p>
            <a:endParaRPr lang="ru-RU" sz="2000" dirty="0" smtClean="0"/>
          </a:p>
          <a:p>
            <a:r>
              <a:rPr lang="ru-RU" sz="2000" dirty="0" smtClean="0"/>
              <a:t> — обогащение активного словаря; развитие связной, грамматически правильной диалогической и монологической речи; </a:t>
            </a:r>
          </a:p>
          <a:p>
            <a:endParaRPr lang="ru-RU" sz="2000" dirty="0" smtClean="0"/>
          </a:p>
          <a:p>
            <a:r>
              <a:rPr lang="ru-RU" sz="2000" dirty="0" smtClean="0"/>
              <a:t>— развитие речевого творчества; развитие звуковой и интонационной культуры речи, фонематического слуха; </a:t>
            </a:r>
          </a:p>
          <a:p>
            <a:endParaRPr lang="ru-RU" sz="2000" dirty="0" smtClean="0"/>
          </a:p>
          <a:p>
            <a:r>
              <a:rPr lang="ru-RU" sz="2000" dirty="0" smtClean="0"/>
              <a:t>— знакомство с книжной культурой, детской литературой, понимание на слух текстов различных жанров детской литературы;</a:t>
            </a:r>
          </a:p>
          <a:p>
            <a:endParaRPr lang="ru-RU" sz="2000" dirty="0" smtClean="0"/>
          </a:p>
          <a:p>
            <a:r>
              <a:rPr lang="ru-RU" sz="2000" dirty="0" smtClean="0"/>
              <a:t> — формирование звуковой аналитико-синтетической активности как предпосылки обучения грамоте.</a:t>
            </a:r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838201"/>
            <a:ext cx="73914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Кроме основных речевых задач</a:t>
            </a:r>
          </a:p>
          <a:p>
            <a:r>
              <a:rPr lang="ru-RU" sz="2000" b="1" dirty="0" smtClean="0"/>
              <a:t> </a:t>
            </a:r>
            <a:r>
              <a:rPr lang="ru-RU" dirty="0" smtClean="0"/>
              <a:t>(формирования звуковой культуры речи, словарной работы, развития грамматического строя и связной речи)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r>
              <a:rPr lang="ru-RU" sz="2400" dirty="0" smtClean="0"/>
              <a:t>            особое внимание следует обратить на задачи: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2400" dirty="0" smtClean="0"/>
              <a:t>— развития </a:t>
            </a:r>
            <a:r>
              <a:rPr lang="ru-RU" sz="2400" b="1" dirty="0" smtClean="0"/>
              <a:t>диалогической речи                      </a:t>
            </a:r>
            <a:r>
              <a:rPr lang="ru-RU" sz="2400" dirty="0" smtClean="0"/>
              <a:t>дошкольников; </a:t>
            </a:r>
          </a:p>
          <a:p>
            <a:endParaRPr lang="ru-RU" sz="2400" dirty="0" smtClean="0"/>
          </a:p>
          <a:p>
            <a:r>
              <a:rPr lang="ru-RU" sz="2400" dirty="0" smtClean="0"/>
              <a:t> — развития </a:t>
            </a:r>
            <a:r>
              <a:rPr lang="ru-RU" sz="2400" b="1" dirty="0" smtClean="0"/>
              <a:t>речевого творчества;</a:t>
            </a:r>
          </a:p>
          <a:p>
            <a:endParaRPr lang="ru-RU" sz="2400" b="1" dirty="0" smtClean="0"/>
          </a:p>
          <a:p>
            <a:r>
              <a:rPr lang="ru-RU" sz="2400" dirty="0" smtClean="0"/>
              <a:t> — формирования </a:t>
            </a:r>
            <a:r>
              <a:rPr lang="ru-RU" sz="2400" b="1" dirty="0" smtClean="0"/>
              <a:t>понимания на слух текстов </a:t>
            </a:r>
            <a:r>
              <a:rPr lang="ru-RU" sz="2400" dirty="0" smtClean="0"/>
              <a:t>различных    жанров детской литературы.</a:t>
            </a:r>
            <a:endParaRPr lang="ru-RU" sz="2400" dirty="0"/>
          </a:p>
        </p:txBody>
      </p:sp>
      <p:sp>
        <p:nvSpPr>
          <p:cNvPr id="3" name="Стрелка вниз 2"/>
          <p:cNvSpPr/>
          <p:nvPr/>
        </p:nvSpPr>
        <p:spPr>
          <a:xfrm flipH="1">
            <a:off x="3855716" y="2057400"/>
            <a:ext cx="335281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304799"/>
            <a:ext cx="762000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b="1" dirty="0" smtClean="0"/>
          </a:p>
          <a:p>
            <a:pPr marL="342900" indent="-342900">
              <a:buAutoNum type="arabicPeriod"/>
            </a:pPr>
            <a:r>
              <a:rPr lang="ru-RU" b="1" dirty="0" smtClean="0"/>
              <a:t>Речь рассматривается как средство общения, средство коммуникации. </a:t>
            </a:r>
            <a:r>
              <a:rPr lang="ru-RU" sz="1600" dirty="0" smtClean="0"/>
              <a:t>Для того, чтобы конструктивно взаимодействовать со взрослыми и сверстниками, ребенок должен свободно </a:t>
            </a:r>
            <a:r>
              <a:rPr lang="ru-RU" sz="1600" b="1" u="sng" dirty="0" smtClean="0"/>
              <a:t>владеть диалогическим общением </a:t>
            </a:r>
            <a:r>
              <a:rPr lang="ru-RU" sz="1600" dirty="0" smtClean="0"/>
              <a:t>и использовать все вербальные и невербальные средства этого общения, коммуникации </a:t>
            </a:r>
          </a:p>
          <a:p>
            <a:pPr marL="342900" indent="-342900"/>
            <a:endParaRPr lang="ru-RU" sz="1400" b="1" dirty="0" smtClean="0"/>
          </a:p>
          <a:p>
            <a:pPr marL="342900" indent="-342900"/>
            <a:r>
              <a:rPr lang="ru-RU" sz="1400" b="1" dirty="0" smtClean="0"/>
              <a:t>2</a:t>
            </a:r>
            <a:r>
              <a:rPr lang="ru-RU" b="1" dirty="0" smtClean="0"/>
              <a:t>. Стандарт направлен на развитие творческого потенциала каждого ребенка</a:t>
            </a:r>
            <a:r>
              <a:rPr lang="ru-RU" sz="1600" dirty="0" smtClean="0"/>
              <a:t>, формирование творческой активности и самостоятельности.</a:t>
            </a:r>
          </a:p>
          <a:p>
            <a:pPr marL="342900" indent="-342900"/>
            <a:r>
              <a:rPr lang="ru-RU" sz="1600" dirty="0" smtClean="0"/>
              <a:t>        </a:t>
            </a:r>
            <a:r>
              <a:rPr lang="ru-RU" sz="1600" b="1" u="sng" dirty="0" smtClean="0"/>
              <a:t>Задача развития речевого творчества у дошкольников </a:t>
            </a:r>
            <a:r>
              <a:rPr lang="ru-RU" sz="1600" dirty="0" smtClean="0"/>
              <a:t>– формирование позиции активного участника в речевом взаимодействии.</a:t>
            </a:r>
          </a:p>
          <a:p>
            <a:pPr marL="342900" indent="-342900">
              <a:buAutoNum type="arabicPeriod"/>
            </a:pPr>
            <a:endParaRPr lang="ru-RU" sz="1400" b="1" dirty="0" smtClean="0"/>
          </a:p>
          <a:p>
            <a:pPr marL="342900" indent="-342900"/>
            <a:r>
              <a:rPr lang="ru-RU" sz="1400" b="1" dirty="0" smtClean="0"/>
              <a:t> 3</a:t>
            </a:r>
            <a:r>
              <a:rPr lang="ru-RU" dirty="0" smtClean="0"/>
              <a:t>. Под </a:t>
            </a:r>
            <a:r>
              <a:rPr lang="ru-RU" b="1" dirty="0" smtClean="0"/>
              <a:t>пониманием на слух текстов различных жанров </a:t>
            </a:r>
            <a:r>
              <a:rPr lang="ru-RU" dirty="0" smtClean="0"/>
              <a:t>детской литературы </a:t>
            </a:r>
            <a:r>
              <a:rPr lang="ru-RU" b="1" dirty="0" smtClean="0"/>
              <a:t>подразумевается восприятие этих текстов</a:t>
            </a:r>
            <a:r>
              <a:rPr lang="ru-RU" dirty="0" smtClean="0"/>
              <a:t>. В процессе восприятия произведения ребенок по-своему воспринимает художественные образы, обогащает их собственным воображением, соотносит со своим личным опытом. Восприятие художественных произведений рассматривается как один </a:t>
            </a:r>
            <a:r>
              <a:rPr lang="ru-RU" b="1" dirty="0" smtClean="0"/>
              <a:t>из приемов формирования творческой личности, </a:t>
            </a:r>
            <a:r>
              <a:rPr lang="ru-RU" dirty="0" smtClean="0"/>
              <a:t>что соответствует целевым ориентирам ФГОС дошкольного образования.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2400" y="228600"/>
            <a:ext cx="87630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Дошкольный возраст является уникальным и решающим периодом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развития ребёнка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когда возникают основы личности, складывается воля и произвольное поведение, активно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развивается воображение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творчество, общая инициативность.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Поэтому воспитывая полноценную личность, необходимо устранить все, что мешает свободному общению ребенка с коллективом, все, что мешает ему стать уверенным в себе, своих силах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kumimoji="0" lang="en-US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lang="en-US" sz="14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kumimoji="0" lang="en-US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Федеральном Государственном Стандарте дошкольного образования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"Речевое развитие" выделена как основная образовательная область.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Речь является основанием для развития всех остальных видов детской деятельности: общения, познания, познавательно-исследовательской и даже игровой.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этой связи развитие речи ребёнка становится одной из актуальных проблем в деятельности педагога ДОУ. 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 Для успешного </a:t>
            </a:r>
            <a:r>
              <a:rPr lang="ru-RU" b="1" dirty="0" smtClean="0"/>
              <a:t>развития речи необходимо</a:t>
            </a:r>
            <a:r>
              <a:rPr lang="ru-RU" dirty="0" smtClean="0"/>
              <a:t>.</a:t>
            </a:r>
          </a:p>
          <a:p>
            <a:r>
              <a:rPr lang="ru-RU" dirty="0" smtClean="0"/>
              <a:t>1. Интересно организовать жизнь ребёнка.</a:t>
            </a:r>
          </a:p>
          <a:p>
            <a:r>
              <a:rPr lang="ru-RU" dirty="0" smtClean="0"/>
              <a:t>2. Постоянно побуждать ребёнка говорить.</a:t>
            </a:r>
          </a:p>
          <a:p>
            <a:r>
              <a:rPr lang="ru-RU" dirty="0" smtClean="0"/>
              <a:t>3. Создавать соответствующую обстановку. </a:t>
            </a:r>
          </a:p>
          <a:p>
            <a:r>
              <a:rPr lang="ru-RU" dirty="0" smtClean="0"/>
              <a:t>4. Не забывать про одарённых детей. Речью мы определяем судьбу ребёнка.</a:t>
            </a:r>
            <a:endParaRPr lang="en-US" dirty="0" smtClean="0"/>
          </a:p>
          <a:p>
            <a:r>
              <a:rPr lang="ru-RU" dirty="0" smtClean="0"/>
              <a:t> Из всех талантов самый главный талант – ОБЩЕНИЕ.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3505200" y="2743200"/>
            <a:ext cx="236220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dirty="0" smtClean="0"/>
              <a:t>Принципы развития речи </a:t>
            </a:r>
            <a:endParaRPr lang="ru-RU" sz="2400" b="1" i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9600" y="3352800"/>
            <a:ext cx="1905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Принцип взаимосвязи работы над различными сторонами речи</a:t>
            </a:r>
            <a:endParaRPr lang="ru-RU" sz="1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9600" y="2438400"/>
            <a:ext cx="2286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Принцип развития языкового чутья</a:t>
            </a:r>
            <a:endParaRPr lang="ru-RU" sz="1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33600" y="914400"/>
            <a:ext cx="29718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Принцип </a:t>
            </a:r>
            <a:r>
              <a:rPr lang="ru-RU" sz="1600" dirty="0" err="1" smtClean="0"/>
              <a:t>коммуникативно</a:t>
            </a:r>
            <a:r>
              <a:rPr lang="ru-RU" sz="1600" dirty="0" smtClean="0"/>
              <a:t> – </a:t>
            </a:r>
            <a:r>
              <a:rPr lang="ru-RU" sz="1600" dirty="0" err="1" smtClean="0"/>
              <a:t>деятельностного</a:t>
            </a:r>
            <a:r>
              <a:rPr lang="ru-RU" sz="1600" dirty="0" smtClean="0"/>
              <a:t> подхода к развитию речи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53200" y="1219200"/>
            <a:ext cx="19050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Принцип обогащения мотивации речевой деятельности </a:t>
            </a:r>
            <a:endParaRPr lang="ru-RU" sz="1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553200" y="3200400"/>
            <a:ext cx="22098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Принцип обеспечения активной языковой практики</a:t>
            </a:r>
            <a:endParaRPr lang="ru-RU" sz="16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15000" y="4648200"/>
            <a:ext cx="22860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Принцип формирования элементарного осознания языка</a:t>
            </a:r>
            <a:endParaRPr lang="ru-RU" sz="16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905000" y="5105400"/>
            <a:ext cx="25908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Принцип взаимосвязи сенсорного, умственного и речевого развития</a:t>
            </a:r>
            <a:endParaRPr lang="ru-RU" sz="1600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rot="16200000" flipV="1">
            <a:off x="4152900" y="2324100"/>
            <a:ext cx="4572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5791200" y="2133600"/>
            <a:ext cx="6858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019800" y="3505200"/>
            <a:ext cx="3810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486400" y="4267200"/>
            <a:ext cx="5334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3771900" y="4305300"/>
            <a:ext cx="6096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10800000" flipV="1">
            <a:off x="2667000" y="3505200"/>
            <a:ext cx="762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0800000">
            <a:off x="2971800" y="2743200"/>
            <a:ext cx="5334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2743200" y="2438400"/>
            <a:ext cx="3352800" cy="144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dirty="0" smtClean="0"/>
              <a:t>Средства развития речи</a:t>
            </a:r>
            <a:endParaRPr lang="ru-RU" sz="2400" b="1" i="1" dirty="0"/>
          </a:p>
        </p:txBody>
      </p:sp>
      <p:sp>
        <p:nvSpPr>
          <p:cNvPr id="12" name="Овал 11"/>
          <p:cNvSpPr/>
          <p:nvPr/>
        </p:nvSpPr>
        <p:spPr>
          <a:xfrm>
            <a:off x="6781800" y="1219200"/>
            <a:ext cx="18288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Обучение родной речи на занятиях </a:t>
            </a:r>
            <a:endParaRPr lang="ru-RU" sz="1600" dirty="0"/>
          </a:p>
        </p:txBody>
      </p:sp>
      <p:sp>
        <p:nvSpPr>
          <p:cNvPr id="13" name="Овал 12"/>
          <p:cNvSpPr/>
          <p:nvPr/>
        </p:nvSpPr>
        <p:spPr>
          <a:xfrm>
            <a:off x="3429000" y="152400"/>
            <a:ext cx="22860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Культурная языковая среда 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381000" y="1371600"/>
            <a:ext cx="20574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Общение взрослых и детей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304800" y="3276600"/>
            <a:ext cx="20574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Художественная литература 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3352800" y="4953000"/>
            <a:ext cx="22098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Изобразительное искусство, музыка, </a:t>
            </a:r>
            <a:r>
              <a:rPr lang="ru-RU" dirty="0" smtClean="0"/>
              <a:t>театр</a:t>
            </a:r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6553200" y="3810000"/>
            <a:ext cx="2362200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НОД по другим разделам образовательной Программы</a:t>
            </a:r>
            <a:endParaRPr lang="ru-RU" sz="1600" dirty="0"/>
          </a:p>
        </p:txBody>
      </p:sp>
      <p:cxnSp>
        <p:nvCxnSpPr>
          <p:cNvPr id="42" name="Прямая со стрелкой 41"/>
          <p:cNvCxnSpPr/>
          <p:nvPr/>
        </p:nvCxnSpPr>
        <p:spPr>
          <a:xfrm rot="5400000" flipH="1" flipV="1">
            <a:off x="4076700" y="1943100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10800000">
            <a:off x="2362200" y="2362200"/>
            <a:ext cx="5334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10800000" flipV="1">
            <a:off x="2438400" y="3581400"/>
            <a:ext cx="457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rot="5400000">
            <a:off x="4076700" y="4381500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5867400" y="3657600"/>
            <a:ext cx="7620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V="1">
            <a:off x="6019800" y="2209800"/>
            <a:ext cx="8382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612845"/>
            <a:ext cx="807720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               Основные направления работы </a:t>
            </a:r>
          </a:p>
          <a:p>
            <a:pPr marL="457200" indent="-457200"/>
            <a:r>
              <a:rPr lang="ru-RU" b="1" dirty="0" smtClean="0"/>
              <a:t>         1.Развитие словаря: </a:t>
            </a:r>
            <a:r>
              <a:rPr lang="ru-RU" sz="1600" dirty="0" smtClean="0"/>
              <a:t>Освоение значений слов и их уместное употребление в соответствии с контекстом высказывания, с ситуацией в которой происходит общение</a:t>
            </a:r>
          </a:p>
          <a:p>
            <a:pPr marL="457200" indent="-457200"/>
            <a:r>
              <a:rPr lang="ru-RU" sz="1600" dirty="0" smtClean="0"/>
              <a:t> </a:t>
            </a:r>
          </a:p>
          <a:p>
            <a:pPr marL="457200" indent="-457200"/>
            <a:r>
              <a:rPr lang="ru-RU" sz="1600" b="1" dirty="0" smtClean="0"/>
              <a:t>          </a:t>
            </a:r>
            <a:r>
              <a:rPr lang="ru-RU" b="1" dirty="0" smtClean="0"/>
              <a:t>2. Воспитание звуковой культуры речи – развитие восприятия звуков родной речи и произношения </a:t>
            </a:r>
          </a:p>
          <a:p>
            <a:pPr marL="457200" indent="-457200"/>
            <a:endParaRPr lang="ru-RU" b="1" dirty="0" smtClean="0"/>
          </a:p>
          <a:p>
            <a:pPr marL="457200" indent="-457200"/>
            <a:r>
              <a:rPr lang="ru-RU" b="1" dirty="0" smtClean="0"/>
              <a:t>         3. Формирование грамматического строя речи:</a:t>
            </a:r>
          </a:p>
          <a:p>
            <a:pPr marL="457200" indent="-457200"/>
            <a:r>
              <a:rPr lang="ru-RU" sz="1600" b="1" dirty="0" smtClean="0"/>
              <a:t>         </a:t>
            </a:r>
            <a:r>
              <a:rPr lang="ru-RU" sz="1600" dirty="0" smtClean="0"/>
              <a:t> • Морфология (изменение слов по родам, числам, падежам)</a:t>
            </a:r>
          </a:p>
          <a:p>
            <a:pPr marL="457200" indent="-457200"/>
            <a:r>
              <a:rPr lang="ru-RU" sz="1600" dirty="0" smtClean="0"/>
              <a:t>          • Синтаксис (освоение различных типов словосочетаний и предложений)</a:t>
            </a:r>
          </a:p>
          <a:p>
            <a:pPr marL="457200" indent="-457200"/>
            <a:r>
              <a:rPr lang="ru-RU" sz="1600" dirty="0" smtClean="0"/>
              <a:t>          • Словообразование</a:t>
            </a:r>
          </a:p>
          <a:p>
            <a:pPr marL="457200" indent="-457200"/>
            <a:endParaRPr lang="ru-RU" sz="1600" dirty="0" smtClean="0"/>
          </a:p>
          <a:p>
            <a:pPr marL="457200" indent="-457200"/>
            <a:r>
              <a:rPr lang="ru-RU" sz="1600" dirty="0" smtClean="0"/>
              <a:t>         </a:t>
            </a:r>
            <a:r>
              <a:rPr lang="ru-RU" sz="2000" dirty="0" smtClean="0"/>
              <a:t> </a:t>
            </a:r>
            <a:r>
              <a:rPr lang="ru-RU" b="1" dirty="0" smtClean="0"/>
              <a:t>4. Развитие связной речи:</a:t>
            </a:r>
          </a:p>
          <a:p>
            <a:pPr marL="457200" indent="-457200"/>
            <a:r>
              <a:rPr lang="ru-RU" sz="1600" dirty="0" smtClean="0"/>
              <a:t>           Диалогическая (разговорная речь)</a:t>
            </a:r>
          </a:p>
          <a:p>
            <a:pPr marL="457200" indent="-457200"/>
            <a:r>
              <a:rPr lang="ru-RU" sz="1600" dirty="0" smtClean="0"/>
              <a:t>           Монологическая речь (рассказывание</a:t>
            </a:r>
            <a:r>
              <a:rPr lang="ru-RU" sz="2000" dirty="0" smtClean="0"/>
              <a:t>)</a:t>
            </a:r>
          </a:p>
          <a:p>
            <a:pPr marL="457200" indent="-457200"/>
            <a:endParaRPr lang="ru-RU" sz="2000" dirty="0" smtClean="0"/>
          </a:p>
          <a:p>
            <a:pPr marL="457200" indent="-457200"/>
            <a:r>
              <a:rPr lang="ru-RU" sz="2000" b="1" dirty="0" smtClean="0"/>
              <a:t>        </a:t>
            </a:r>
            <a:r>
              <a:rPr lang="ru-RU" b="1" dirty="0" smtClean="0"/>
              <a:t> 5. Воспитание любви и интереса к художественному слову </a:t>
            </a:r>
          </a:p>
          <a:p>
            <a:pPr marL="457200" indent="-457200"/>
            <a:r>
              <a:rPr lang="ru-RU" b="1" dirty="0" smtClean="0"/>
              <a:t>          6. Формирование элементарного осознания явлений языка и речи( различение звука и слова, нахождение места звука в слове)</a:t>
            </a:r>
            <a:endParaRPr lang="ru-RU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277</TotalTime>
  <Words>1496</Words>
  <PresentationFormat>Экран (4:3)</PresentationFormat>
  <Paragraphs>204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Поток</vt:lpstr>
      <vt:lpstr>ФГОС ДО Образовательная область «Речевое развитие»   «Актуальные проблемы речевого развития детей дошкольного возраста»» 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Требования к речи педагога ДОУ</vt:lpstr>
      <vt:lpstr>Условия для успешного развития речи</vt:lpstr>
      <vt:lpstr>      Что за чудо эти книжки! Очень любят их детишки! Регулярно их читаем, много  знаний получаем!</vt:lpstr>
      <vt:lpstr>   Обеспечивают детям условия  для обогащения словаря </vt:lpstr>
      <vt:lpstr>Приемы и методы ТРИЗ </vt:lpstr>
      <vt:lpstr>Развивают связную речь Уделяют специальное внимание развитию у детей понимания речи </vt:lpstr>
      <vt:lpstr>Развивают связную речь Уделяют специальное внимание развитию у детей понимания речи </vt:lpstr>
      <vt:lpstr>Слайд 21</vt:lpstr>
      <vt:lpstr>Слайд 22</vt:lpstr>
      <vt:lpstr>Слайд 23</vt:lpstr>
      <vt:lpstr>Слайд 24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35</cp:revision>
  <dcterms:created xsi:type="dcterms:W3CDTF">2018-01-14T17:14:23Z</dcterms:created>
  <dcterms:modified xsi:type="dcterms:W3CDTF">2018-01-15T18:57:31Z</dcterms:modified>
</cp:coreProperties>
</file>